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9" r:id="rId4"/>
  </p:sldMasterIdLst>
  <p:notesMasterIdLst>
    <p:notesMasterId r:id="rId44"/>
  </p:notesMasterIdLst>
  <p:sldIdLst>
    <p:sldId id="447" r:id="rId5"/>
    <p:sldId id="427" r:id="rId6"/>
    <p:sldId id="453" r:id="rId7"/>
    <p:sldId id="431" r:id="rId8"/>
    <p:sldId id="449" r:id="rId9"/>
    <p:sldId id="329" r:id="rId10"/>
    <p:sldId id="428" r:id="rId11"/>
    <p:sldId id="430" r:id="rId12"/>
    <p:sldId id="429" r:id="rId13"/>
    <p:sldId id="459" r:id="rId14"/>
    <p:sldId id="454" r:id="rId15"/>
    <p:sldId id="458" r:id="rId16"/>
    <p:sldId id="456" r:id="rId17"/>
    <p:sldId id="450" r:id="rId18"/>
    <p:sldId id="432" r:id="rId19"/>
    <p:sldId id="328" r:id="rId20"/>
    <p:sldId id="330" r:id="rId21"/>
    <p:sldId id="331" r:id="rId22"/>
    <p:sldId id="333" r:id="rId23"/>
    <p:sldId id="334" r:id="rId24"/>
    <p:sldId id="336" r:id="rId25"/>
    <p:sldId id="337" r:id="rId26"/>
    <p:sldId id="338" r:id="rId27"/>
    <p:sldId id="339" r:id="rId28"/>
    <p:sldId id="451" r:id="rId29"/>
    <p:sldId id="434" r:id="rId30"/>
    <p:sldId id="435" r:id="rId31"/>
    <p:sldId id="437" r:id="rId32"/>
    <p:sldId id="436" r:id="rId33"/>
    <p:sldId id="438" r:id="rId34"/>
    <p:sldId id="452" r:id="rId35"/>
    <p:sldId id="439" r:id="rId36"/>
    <p:sldId id="440" r:id="rId37"/>
    <p:sldId id="441" r:id="rId38"/>
    <p:sldId id="442" r:id="rId39"/>
    <p:sldId id="443" r:id="rId40"/>
    <p:sldId id="445" r:id="rId41"/>
    <p:sldId id="444" r:id="rId42"/>
    <p:sldId id="446"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7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27E0E-80E7-482E-8D7B-DA4D6A3723CE}" type="datetimeFigureOut">
              <a:rPr lang="zh-CN" altLang="en-US" smtClean="0"/>
              <a:t>2023/11/17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1104D-A832-410E-BAAD-2FD0BBD3CB4A}" type="slidenum">
              <a:rPr lang="zh-CN" altLang="en-US" smtClean="0"/>
              <a:t>‹#›</a:t>
            </a:fld>
            <a:endParaRPr lang="zh-CN" altLang="en-US"/>
          </a:p>
        </p:txBody>
      </p:sp>
    </p:spTree>
    <p:extLst>
      <p:ext uri="{BB962C8B-B14F-4D97-AF65-F5344CB8AC3E}">
        <p14:creationId xmlns:p14="http://schemas.microsoft.com/office/powerpoint/2010/main" val="390363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i="0" dirty="0">
              <a:effectLst/>
              <a:latin typeface="Helvetica" pitchFamily="2"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19389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963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25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525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i="0" dirty="0">
              <a:effectLst/>
              <a:latin typeface="Helvetica" pitchFamily="2"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4161828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370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784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742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243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i="0" dirty="0">
              <a:effectLst/>
              <a:latin typeface="Helvetica" pitchFamily="2"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446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359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0898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567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336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i="0" dirty="0">
              <a:effectLst/>
              <a:latin typeface="Helvetica" pitchFamily="2"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758108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491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13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382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405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i="0" dirty="0">
              <a:effectLst/>
              <a:latin typeface="Helvetica" pitchFamily="2"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733680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1372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i="0" dirty="0">
              <a:effectLst/>
              <a:latin typeface="Helvetica" pitchFamily="2"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278263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mj-lt"/>
              <a:buAutoNum type="arabicPeriod"/>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1317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45587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0968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9225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0707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C7E7D-B1D6-471A-9A44-1B481971B7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591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68733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i="0" dirty="0">
              <a:effectLst/>
              <a:latin typeface="Helvetica" pitchFamily="2" charset="0"/>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52689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97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48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980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CA887-7947-6549-8D76-493BB46BB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324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030D2E-6A75-2EA6-2A2B-41C803354A6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5A31D86-AB27-6EF1-C7FC-4C076D1EC4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12660B0-6177-6790-084B-57A3CF2E2F00}"/>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6631ED80-854E-9544-B5AC-6DFF57DFED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2AD684C-F408-0C26-7F42-BBC086C352C8}"/>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79932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C01572-6581-BF27-014E-445C8E8776F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6191FC5-9473-26D2-FA3C-604D5A26AD9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6695412-EDA5-B43D-B0D4-6377754092AF}"/>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297F1585-8736-8E71-7A40-3427236C7D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6F996A-FA80-8BCC-C89D-161D1AB218DD}"/>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286998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54543AF-0208-B828-1114-9C9AF23FA87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868CCA5-2437-9AE6-69BB-9B5C1BC6A71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55F906-8396-A6D4-76AE-8463B350588B}"/>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575C87E3-0138-BB46-53CD-D2861C91F51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EB09CF-61DA-7106-D723-3AC096458B87}"/>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198580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stretch>
            <a:fillRect/>
          </a:stretch>
        </p:blipFill>
        <p:spPr>
          <a:xfrm>
            <a:off x="0" y="0"/>
            <a:ext cx="12192000" cy="6851618"/>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8021AA-4294-B842-8599-47765B0B879D}" type="datetime1">
              <a:rPr lang="zh-CN" altLang="en-US" smtClean="0"/>
              <a:t>2023/11/17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2540A-1D90-FC48-AE8E-2244CCA8C7A4}" type="slidenum">
              <a:rPr lang="en-US" smtClean="0"/>
              <a:t>‹#›</a:t>
            </a:fld>
            <a:endParaRPr lang="en-US"/>
          </a:p>
        </p:txBody>
      </p:sp>
      <p:pic>
        <p:nvPicPr>
          <p:cNvPr id="11" name="Picture 6" descr="B-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8194" t="52522" r="40851" b="32153"/>
          <a:stretch>
            <a:fillRect/>
          </a:stretch>
        </p:blipFill>
        <p:spPr bwMode="auto">
          <a:xfrm>
            <a:off x="317039" y="5886311"/>
            <a:ext cx="3623194" cy="81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9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4" descr="B-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163" b="22837"/>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2" name="内容占位符 21"/>
          <p:cNvSpPr>
            <a:spLocks noGrp="1"/>
          </p:cNvSpPr>
          <p:nvPr>
            <p:ph sz="quarter" idx="13"/>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6" name="标题 15"/>
          <p:cNvSpPr>
            <a:spLocks noGrp="1"/>
          </p:cNvSpPr>
          <p:nvPr>
            <p:ph type="title"/>
          </p:nvPr>
        </p:nvSpPr>
        <p:spPr/>
        <p:txBody>
          <a:bodyPr/>
          <a:lstStyle>
            <a:lvl1pPr>
              <a:defRPr>
                <a:solidFill>
                  <a:srgbClr val="2E75B6"/>
                </a:solidFill>
              </a:defRPr>
            </a:lvl1pPr>
          </a:lstStyle>
          <a:p>
            <a:r>
              <a:rPr lang="zh-CN" altLang="en-US" dirty="0"/>
              <a:t>单击此处编辑母版标题样式</a:t>
            </a:r>
          </a:p>
        </p:txBody>
      </p:sp>
      <p:sp>
        <p:nvSpPr>
          <p:cNvPr id="17" name="日期占位符 16"/>
          <p:cNvSpPr>
            <a:spLocks noGrp="1"/>
          </p:cNvSpPr>
          <p:nvPr>
            <p:ph type="dt" sz="half" idx="10"/>
          </p:nvPr>
        </p:nvSpPr>
        <p:spPr/>
        <p:txBody>
          <a:bodyPr/>
          <a:lstStyle/>
          <a:p>
            <a:fld id="{35B40199-979F-FF4C-AAC2-64E66E193C23}" type="datetime1">
              <a:rPr lang="zh-CN" altLang="en-US" smtClean="0"/>
              <a:t>2023/11/17</a:t>
            </a:fld>
            <a:endParaRPr lang="en-US"/>
          </a:p>
        </p:txBody>
      </p:sp>
      <p:sp>
        <p:nvSpPr>
          <p:cNvPr id="18" name="页脚占位符 17"/>
          <p:cNvSpPr>
            <a:spLocks noGrp="1"/>
          </p:cNvSpPr>
          <p:nvPr>
            <p:ph type="ftr" sz="quarter" idx="11"/>
          </p:nvPr>
        </p:nvSpPr>
        <p:spPr/>
        <p:txBody>
          <a:bodyPr/>
          <a:lstStyle/>
          <a:p>
            <a:endParaRPr lang="en-US"/>
          </a:p>
        </p:txBody>
      </p:sp>
      <p:sp>
        <p:nvSpPr>
          <p:cNvPr id="19" name="灯片编号占位符 18"/>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3931871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2E75B6"/>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2C9226-310B-3E40-9BA7-3159D10CAC75}" type="datetime1">
              <a:rPr lang="zh-CN" altLang="en-US" smtClean="0"/>
              <a:t>2023/11/17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57174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E75B6"/>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CCF91E-460C-CA40-A89F-C5735B64C5E1}" type="datetime1">
              <a:rPr lang="zh-CN" altLang="en-US" smtClean="0"/>
              <a:t>2023/11/17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229424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E75B6"/>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D16F6B-32F0-E54C-8220-A19D4A9E02DA}" type="datetime1">
              <a:rPr lang="zh-CN" altLang="en-US" smtClean="0"/>
              <a:t>2023/11/17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419667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E75B6"/>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4740726-C6FE-0049-BAAE-0865BAB9D185}" type="datetime1">
              <a:rPr lang="zh-CN" altLang="en-US" smtClean="0"/>
              <a:t>2023/11/17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1515305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EE805-4260-6443-B47C-0BD283C847B2}" type="datetime1">
              <a:rPr lang="zh-CN" altLang="en-US" smtClean="0"/>
              <a:t>2023/11/17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3965193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E75B6"/>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6B0AAE-E248-CA41-81EC-03A5CB24D17C}" type="datetime1">
              <a:rPr lang="zh-CN" altLang="en-US" smtClean="0"/>
              <a:t>2023/11/17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420042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8D40E1-33E1-16B1-2FBD-2490F03ADA9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ACA358-A646-DDBC-7AB7-C2EB30634D8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2E8192B-4543-9A19-1C3D-D6B69A271A36}"/>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E7376351-8B11-BCA9-DCFC-4ABCC5D57A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04A4DB-24F5-CFD1-FFAC-FAB0EB0A22E9}"/>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763307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E75B6"/>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03C37B-392B-054A-AE40-A0F64EDA850D}" type="datetime1">
              <a:rPr lang="zh-CN" altLang="en-US" smtClean="0"/>
              <a:t>2023/11/17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1656365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E75B6"/>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78479-1A7D-4A46-B2BB-38C094A18CB3}" type="datetime1">
              <a:rPr lang="zh-CN" altLang="en-US" smtClean="0"/>
              <a:t>2023/11/17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316737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2E75B6"/>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AB19F-EE25-5546-A396-FFB20C3CDDAD}" type="datetime1">
              <a:rPr lang="zh-CN" altLang="en-US" smtClean="0"/>
              <a:t>2023/11/17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105190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030D2E-6A75-2EA6-2A2B-41C803354A6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5A31D86-AB27-6EF1-C7FC-4C076D1EC4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12660B0-6177-6790-084B-57A3CF2E2F00}"/>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6631ED80-854E-9544-B5AC-6DFF57DFED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2AD684C-F408-0C26-7F42-BBC086C352C8}"/>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358796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8D40E1-33E1-16B1-2FBD-2490F03ADA9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ACA358-A646-DDBC-7AB7-C2EB30634D8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2E8192B-4543-9A19-1C3D-D6B69A271A36}"/>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E7376351-8B11-BCA9-DCFC-4ABCC5D57A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04A4DB-24F5-CFD1-FFAC-FAB0EB0A22E9}"/>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801276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61FFFB-4A49-D95F-6C7C-B9E6134208F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539043B-522E-2009-3837-14B956CB8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DD8F921-913B-40A4-ED60-BACAC1778521}"/>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E6169D36-C557-3621-296B-54AA7CB664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C5EC52-5F76-09D4-ECA9-893D8EB628FA}"/>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899255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221AE-4B96-B762-5E8D-21A20950C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95BAC5F-208F-42EC-2954-D9518AE0044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4493F55-F864-C91E-4CBB-66448219367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F2EFB23-329E-6AEC-0A21-7EE16A7ADB04}"/>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6" name="页脚占位符 5">
            <a:extLst>
              <a:ext uri="{FF2B5EF4-FFF2-40B4-BE49-F238E27FC236}">
                <a16:creationId xmlns:a16="http://schemas.microsoft.com/office/drawing/2014/main" id="{4B3ECE87-F24B-C6DA-5A17-5B4AAD6399F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FCEA180-146B-038F-3FD7-EC127A3DC068}"/>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852372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2FD6A8-51AF-4864-53C8-FE2560B46AB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8ED964F-F346-99CA-CC03-082EB9E57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74A6AFC-675A-5E23-52CF-E5FE2B520F1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6289F08-4350-1625-A305-CA6242EAA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E1CFEE6-2A49-84E3-66A8-0C40A0BDF56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7BB648E-3613-CECB-E50F-66EFDC281760}"/>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8" name="页脚占位符 7">
            <a:extLst>
              <a:ext uri="{FF2B5EF4-FFF2-40B4-BE49-F238E27FC236}">
                <a16:creationId xmlns:a16="http://schemas.microsoft.com/office/drawing/2014/main" id="{C2B88F70-B7D0-6151-F194-608A1D4D932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A5A1F76-F00E-C19D-DA61-AB33B55CF3C0}"/>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764278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B31D70-1B1F-B636-166C-930A916FFD3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B1BD6BE-79E6-8B47-09F1-E9B7FA8FF208}"/>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4" name="页脚占位符 3">
            <a:extLst>
              <a:ext uri="{FF2B5EF4-FFF2-40B4-BE49-F238E27FC236}">
                <a16:creationId xmlns:a16="http://schemas.microsoft.com/office/drawing/2014/main" id="{1A296E5C-CA0B-8AF6-2320-9B909FC3C66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7D165D8-1500-290A-122B-1D7BFC663585}"/>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3751176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C0ED8B3-DFF5-3748-A628-BEECCCE87B07}"/>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3" name="页脚占位符 2">
            <a:extLst>
              <a:ext uri="{FF2B5EF4-FFF2-40B4-BE49-F238E27FC236}">
                <a16:creationId xmlns:a16="http://schemas.microsoft.com/office/drawing/2014/main" id="{89AA170E-C397-3392-960B-163A5A67790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D24E379-6C57-9C84-8F37-9764D2600A98}"/>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74994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61FFFB-4A49-D95F-6C7C-B9E6134208F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539043B-522E-2009-3837-14B956CB8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DD8F921-913B-40A4-ED60-BACAC1778521}"/>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E6169D36-C557-3621-296B-54AA7CB664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C5EC52-5F76-09D4-ECA9-893D8EB628FA}"/>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2363146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85E4E0-EC61-F786-703A-7E84120C42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4D981C0-361B-7E62-83B9-1A90B7C5BE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C738361-C2CE-6E3F-705B-FB2628709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3A0542-D5CD-A896-26D1-259D527FA727}"/>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6" name="页脚占位符 5">
            <a:extLst>
              <a:ext uri="{FF2B5EF4-FFF2-40B4-BE49-F238E27FC236}">
                <a16:creationId xmlns:a16="http://schemas.microsoft.com/office/drawing/2014/main" id="{474E954B-B7F5-8EE3-AFF3-EDA1D2D493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99B5F26-25F2-E569-C8B2-034D0DC22CBA}"/>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926501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FCBAE6-7A4D-FE1A-1BE0-90FBD005E5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1859119-9EEE-DD71-9F6C-AB09AE396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5BE4880-2E6C-14B3-1BAB-01E7051FB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144721D-E76D-340F-8C17-04CFFC7E159E}"/>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6" name="页脚占位符 5">
            <a:extLst>
              <a:ext uri="{FF2B5EF4-FFF2-40B4-BE49-F238E27FC236}">
                <a16:creationId xmlns:a16="http://schemas.microsoft.com/office/drawing/2014/main" id="{77C38D44-7D74-FFD5-C9DB-C9D4030511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01722-0F2F-3778-05E2-E12E9573917B}"/>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1518095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C01572-6581-BF27-014E-445C8E8776F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6191FC5-9473-26D2-FA3C-604D5A26AD9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6695412-EDA5-B43D-B0D4-6377754092AF}"/>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297F1585-8736-8E71-7A40-3427236C7D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6F996A-FA80-8BCC-C89D-161D1AB218DD}"/>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117005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54543AF-0208-B828-1114-9C9AF23FA87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868CCA5-2437-9AE6-69BB-9B5C1BC6A71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55F906-8396-A6D4-76AE-8463B350588B}"/>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575C87E3-0138-BB46-53CD-D2861C91F51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EB09CF-61DA-7106-D723-3AC096458B87}"/>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1847818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4" descr="B-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163" b="22837"/>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2" name="内容占位符 21"/>
          <p:cNvSpPr>
            <a:spLocks noGrp="1"/>
          </p:cNvSpPr>
          <p:nvPr>
            <p:ph sz="quarter" idx="13"/>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6" name="标题 15"/>
          <p:cNvSpPr>
            <a:spLocks noGrp="1"/>
          </p:cNvSpPr>
          <p:nvPr>
            <p:ph type="title"/>
          </p:nvPr>
        </p:nvSpPr>
        <p:spPr/>
        <p:txBody>
          <a:bodyPr/>
          <a:lstStyle/>
          <a:p>
            <a:r>
              <a:rPr lang="zh-CN" altLang="en-US" dirty="0"/>
              <a:t>单击此处编辑母版标题样式</a:t>
            </a:r>
          </a:p>
        </p:txBody>
      </p:sp>
      <p:sp>
        <p:nvSpPr>
          <p:cNvPr id="17" name="日期占位符 16"/>
          <p:cNvSpPr>
            <a:spLocks noGrp="1"/>
          </p:cNvSpPr>
          <p:nvPr>
            <p:ph type="dt" sz="half" idx="10"/>
          </p:nvPr>
        </p:nvSpPr>
        <p:spPr/>
        <p:txBody>
          <a:bodyPr/>
          <a:lstStyle/>
          <a:p>
            <a:fld id="{35B40199-979F-FF4C-AAC2-64E66E193C23}" type="datetime1">
              <a:rPr lang="zh-CN" altLang="en-US" smtClean="0"/>
              <a:t>2023/11/17</a:t>
            </a:fld>
            <a:endParaRPr lang="en-US"/>
          </a:p>
        </p:txBody>
      </p:sp>
      <p:sp>
        <p:nvSpPr>
          <p:cNvPr id="18" name="页脚占位符 17"/>
          <p:cNvSpPr>
            <a:spLocks noGrp="1"/>
          </p:cNvSpPr>
          <p:nvPr>
            <p:ph type="ftr" sz="quarter" idx="11"/>
          </p:nvPr>
        </p:nvSpPr>
        <p:spPr/>
        <p:txBody>
          <a:bodyPr/>
          <a:lstStyle/>
          <a:p>
            <a:endParaRPr lang="en-US"/>
          </a:p>
        </p:txBody>
      </p:sp>
      <p:sp>
        <p:nvSpPr>
          <p:cNvPr id="19" name="灯片编号占位符 18"/>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2918486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stretch>
            <a:fillRect/>
          </a:stretch>
        </p:blipFill>
        <p:spPr>
          <a:xfrm>
            <a:off x="0" y="0"/>
            <a:ext cx="12192000" cy="6851618"/>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8021AA-4294-B842-8599-47765B0B879D}" type="datetime1">
              <a:rPr lang="zh-CN" altLang="en-US" smtClean="0"/>
              <a:t>2023/11/17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2540A-1D90-FC48-AE8E-2244CCA8C7A4}" type="slidenum">
              <a:rPr lang="en-US" smtClean="0"/>
              <a:t>‹#›</a:t>
            </a:fld>
            <a:endParaRPr lang="en-US"/>
          </a:p>
        </p:txBody>
      </p:sp>
      <p:pic>
        <p:nvPicPr>
          <p:cNvPr id="11" name="Picture 6" descr="B-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8194" t="52522" r="40851" b="32153"/>
          <a:stretch>
            <a:fillRect/>
          </a:stretch>
        </p:blipFill>
        <p:spPr bwMode="auto">
          <a:xfrm>
            <a:off x="317039" y="5886311"/>
            <a:ext cx="3623194" cy="81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435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4" descr="B-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163" b="22837"/>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2" name="内容占位符 21"/>
          <p:cNvSpPr>
            <a:spLocks noGrp="1"/>
          </p:cNvSpPr>
          <p:nvPr>
            <p:ph sz="quarter" idx="13"/>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6" name="标题 15"/>
          <p:cNvSpPr>
            <a:spLocks noGrp="1"/>
          </p:cNvSpPr>
          <p:nvPr>
            <p:ph type="title"/>
          </p:nvPr>
        </p:nvSpPr>
        <p:spPr/>
        <p:txBody>
          <a:bodyPr/>
          <a:lstStyle/>
          <a:p>
            <a:r>
              <a:rPr lang="zh-CN" altLang="en-US" dirty="0"/>
              <a:t>单击此处编辑母版标题样式</a:t>
            </a:r>
          </a:p>
        </p:txBody>
      </p:sp>
      <p:sp>
        <p:nvSpPr>
          <p:cNvPr id="17" name="日期占位符 16"/>
          <p:cNvSpPr>
            <a:spLocks noGrp="1"/>
          </p:cNvSpPr>
          <p:nvPr>
            <p:ph type="dt" sz="half" idx="10"/>
          </p:nvPr>
        </p:nvSpPr>
        <p:spPr/>
        <p:txBody>
          <a:bodyPr/>
          <a:lstStyle/>
          <a:p>
            <a:fld id="{35B40199-979F-FF4C-AAC2-64E66E193C23}" type="datetime1">
              <a:rPr lang="zh-CN" altLang="en-US" smtClean="0"/>
              <a:t>2023/11/17</a:t>
            </a:fld>
            <a:endParaRPr lang="en-US"/>
          </a:p>
        </p:txBody>
      </p:sp>
      <p:sp>
        <p:nvSpPr>
          <p:cNvPr id="18" name="页脚占位符 17"/>
          <p:cNvSpPr>
            <a:spLocks noGrp="1"/>
          </p:cNvSpPr>
          <p:nvPr>
            <p:ph type="ftr" sz="quarter" idx="11"/>
          </p:nvPr>
        </p:nvSpPr>
        <p:spPr/>
        <p:txBody>
          <a:bodyPr/>
          <a:lstStyle/>
          <a:p>
            <a:endParaRPr lang="en-US"/>
          </a:p>
        </p:txBody>
      </p:sp>
      <p:sp>
        <p:nvSpPr>
          <p:cNvPr id="19" name="灯片编号占位符 18"/>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3912604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2C9226-310B-3E40-9BA7-3159D10CAC75}" type="datetime1">
              <a:rPr lang="zh-CN" altLang="en-US" smtClean="0"/>
              <a:t>2023/11/17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1802865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CCF91E-460C-CA40-A89F-C5735B64C5E1}" type="datetime1">
              <a:rPr lang="zh-CN" altLang="en-US" smtClean="0"/>
              <a:t>2023/11/17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1373796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D16F6B-32F0-E54C-8220-A19D4A9E02DA}" type="datetime1">
              <a:rPr lang="zh-CN" altLang="en-US" smtClean="0"/>
              <a:t>2023/11/17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139791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B221AE-4B96-B762-5E8D-21A20950C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95BAC5F-208F-42EC-2954-D9518AE0044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4493F55-F864-C91E-4CBB-66448219367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F2EFB23-329E-6AEC-0A21-7EE16A7ADB04}"/>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6" name="页脚占位符 5">
            <a:extLst>
              <a:ext uri="{FF2B5EF4-FFF2-40B4-BE49-F238E27FC236}">
                <a16:creationId xmlns:a16="http://schemas.microsoft.com/office/drawing/2014/main" id="{4B3ECE87-F24B-C6DA-5A17-5B4AAD6399F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FCEA180-146B-038F-3FD7-EC127A3DC068}"/>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3028621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740726-C6FE-0049-BAAE-0865BAB9D185}" type="datetime1">
              <a:rPr lang="zh-CN" altLang="en-US" smtClean="0"/>
              <a:t>2023/11/17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1268994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EE805-4260-6443-B47C-0BD283C847B2}" type="datetime1">
              <a:rPr lang="zh-CN" altLang="en-US" smtClean="0"/>
              <a:t>2023/11/17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337817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6B0AAE-E248-CA41-81EC-03A5CB24D17C}" type="datetime1">
              <a:rPr lang="zh-CN" altLang="en-US" smtClean="0"/>
              <a:t>2023/11/17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556082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03C37B-392B-054A-AE40-A0F64EDA850D}" type="datetime1">
              <a:rPr lang="zh-CN" altLang="en-US" smtClean="0"/>
              <a:t>2023/11/17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2292957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78479-1A7D-4A46-B2BB-38C094A18CB3}" type="datetime1">
              <a:rPr lang="zh-CN" altLang="en-US" smtClean="0"/>
              <a:t>2023/11/17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1638999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AB19F-EE25-5546-A396-FFB20C3CDDAD}" type="datetime1">
              <a:rPr lang="zh-CN" altLang="en-US" smtClean="0"/>
              <a:t>2023/11/17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2540A-1D90-FC48-AE8E-2244CCA8C7A4}" type="slidenum">
              <a:rPr lang="en-US" smtClean="0"/>
              <a:t>‹#›</a:t>
            </a:fld>
            <a:endParaRPr lang="en-US"/>
          </a:p>
        </p:txBody>
      </p:sp>
    </p:spTree>
    <p:extLst>
      <p:ext uri="{BB962C8B-B14F-4D97-AF65-F5344CB8AC3E}">
        <p14:creationId xmlns:p14="http://schemas.microsoft.com/office/powerpoint/2010/main" val="31564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2FD6A8-51AF-4864-53C8-FE2560B46AB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8ED964F-F346-99CA-CC03-082EB9E57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74A6AFC-675A-5E23-52CF-E5FE2B520F1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6289F08-4350-1625-A305-CA6242EAA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E1CFEE6-2A49-84E3-66A8-0C40A0BDF56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7BB648E-3613-CECB-E50F-66EFDC281760}"/>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8" name="页脚占位符 7">
            <a:extLst>
              <a:ext uri="{FF2B5EF4-FFF2-40B4-BE49-F238E27FC236}">
                <a16:creationId xmlns:a16="http://schemas.microsoft.com/office/drawing/2014/main" id="{C2B88F70-B7D0-6151-F194-608A1D4D932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A5A1F76-F00E-C19D-DA61-AB33B55CF3C0}"/>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7710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B31D70-1B1F-B636-166C-930A916FFD3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B1BD6BE-79E6-8B47-09F1-E9B7FA8FF208}"/>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4" name="页脚占位符 3">
            <a:extLst>
              <a:ext uri="{FF2B5EF4-FFF2-40B4-BE49-F238E27FC236}">
                <a16:creationId xmlns:a16="http://schemas.microsoft.com/office/drawing/2014/main" id="{1A296E5C-CA0B-8AF6-2320-9B909FC3C66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7D165D8-1500-290A-122B-1D7BFC663585}"/>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376965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C0ED8B3-DFF5-3748-A628-BEECCCE87B07}"/>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3" name="页脚占位符 2">
            <a:extLst>
              <a:ext uri="{FF2B5EF4-FFF2-40B4-BE49-F238E27FC236}">
                <a16:creationId xmlns:a16="http://schemas.microsoft.com/office/drawing/2014/main" id="{89AA170E-C397-3392-960B-163A5A67790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D24E379-6C57-9C84-8F37-9764D2600A98}"/>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2141309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85E4E0-EC61-F786-703A-7E84120C42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4D981C0-361B-7E62-83B9-1A90B7C5BE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C738361-C2CE-6E3F-705B-FB2628709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3A0542-D5CD-A896-26D1-259D527FA727}"/>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6" name="页脚占位符 5">
            <a:extLst>
              <a:ext uri="{FF2B5EF4-FFF2-40B4-BE49-F238E27FC236}">
                <a16:creationId xmlns:a16="http://schemas.microsoft.com/office/drawing/2014/main" id="{474E954B-B7F5-8EE3-AFF3-EDA1D2D493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99B5F26-25F2-E569-C8B2-034D0DC22CBA}"/>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204295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FCBAE6-7A4D-FE1A-1BE0-90FBD005E5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1859119-9EEE-DD71-9F6C-AB09AE396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5BE4880-2E6C-14B3-1BAB-01E7051FB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144721D-E76D-340F-8C17-04CFFC7E159E}"/>
              </a:ext>
            </a:extLst>
          </p:cNvPr>
          <p:cNvSpPr>
            <a:spLocks noGrp="1"/>
          </p:cNvSpPr>
          <p:nvPr>
            <p:ph type="dt" sz="half" idx="10"/>
          </p:nvPr>
        </p:nvSpPr>
        <p:spPr/>
        <p:txBody>
          <a:bodyPr/>
          <a:lstStyle/>
          <a:p>
            <a:fld id="{3F6A8BEE-8C1D-437C-B1BE-EC22957EC704}" type="datetimeFigureOut">
              <a:rPr lang="zh-CN" altLang="en-US" smtClean="0"/>
              <a:t>2023/11/17</a:t>
            </a:fld>
            <a:endParaRPr lang="zh-CN" altLang="en-US"/>
          </a:p>
        </p:txBody>
      </p:sp>
      <p:sp>
        <p:nvSpPr>
          <p:cNvPr id="6" name="页脚占位符 5">
            <a:extLst>
              <a:ext uri="{FF2B5EF4-FFF2-40B4-BE49-F238E27FC236}">
                <a16:creationId xmlns:a16="http://schemas.microsoft.com/office/drawing/2014/main" id="{77C38D44-7D74-FFD5-C9DB-C9D4030511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01722-0F2F-3778-05E2-E12E9573917B}"/>
              </a:ext>
            </a:extLst>
          </p:cNvPr>
          <p:cNvSpPr>
            <a:spLocks noGrp="1"/>
          </p:cNvSpPr>
          <p:nvPr>
            <p:ph type="sldNum" sz="quarter" idx="12"/>
          </p:nvPr>
        </p:nvSpPr>
        <p:spPr/>
        <p:txBody>
          <a:body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119623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4C046C8-4AFA-72D7-5975-3BE70FD83D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919CE18-896E-D295-7375-040E8F6E32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B67988-B2F7-6E9F-F075-9A444089C1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F9509CBD-6F88-50C5-EA4B-3A269325D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6E7330F-3985-D2F8-0904-06D4671CC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2058681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8441E-CA0B-484E-991C-095FEF5AA986}" type="datetime1">
              <a:rPr lang="zh-CN" altLang="en-US" smtClean="0"/>
              <a:t>2023/11/17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2540A-1D90-FC48-AE8E-2244CCA8C7A4}" type="slidenum">
              <a:rPr lang="en-US" smtClean="0"/>
              <a:t>‹#›</a:t>
            </a:fld>
            <a:endParaRPr lang="en-US"/>
          </a:p>
        </p:txBody>
      </p:sp>
    </p:spTree>
    <p:extLst>
      <p:ext uri="{BB962C8B-B14F-4D97-AF65-F5344CB8AC3E}">
        <p14:creationId xmlns:p14="http://schemas.microsoft.com/office/powerpoint/2010/main" val="24396540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lang="en-US" altLang="zh-CN" sz="4400" b="1" kern="1200" dirty="0">
          <a:solidFill>
            <a:srgbClr val="2E75B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4C046C8-4AFA-72D7-5975-3BE70FD83D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919CE18-896E-D295-7375-040E8F6E32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B67988-B2F7-6E9F-F075-9A444089C1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A8BEE-8C1D-437C-B1BE-EC22957EC704}"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F9509CBD-6F88-50C5-EA4B-3A269325D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6E7330F-3985-D2F8-0904-06D4671CC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856DB-1C49-4F8C-9100-4233DCEE0308}" type="slidenum">
              <a:rPr lang="zh-CN" altLang="en-US" smtClean="0"/>
              <a:t>‹#›</a:t>
            </a:fld>
            <a:endParaRPr lang="zh-CN" altLang="en-US"/>
          </a:p>
        </p:txBody>
      </p:sp>
    </p:spTree>
    <p:extLst>
      <p:ext uri="{BB962C8B-B14F-4D97-AF65-F5344CB8AC3E}">
        <p14:creationId xmlns:p14="http://schemas.microsoft.com/office/powerpoint/2010/main" val="811728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8441E-CA0B-484E-991C-095FEF5AA986}" type="datetime1">
              <a:rPr lang="zh-CN" altLang="en-US" smtClean="0"/>
              <a:t>2023/11/17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2540A-1D90-FC48-AE8E-2244CCA8C7A4}" type="slidenum">
              <a:rPr lang="en-US" smtClean="0"/>
              <a:t>‹#›</a:t>
            </a:fld>
            <a:endParaRPr lang="en-US"/>
          </a:p>
        </p:txBody>
      </p:sp>
    </p:spTree>
    <p:extLst>
      <p:ext uri="{BB962C8B-B14F-4D97-AF65-F5344CB8AC3E}">
        <p14:creationId xmlns:p14="http://schemas.microsoft.com/office/powerpoint/2010/main" val="38519606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lang="en-US" altLang="zh-CN" sz="4400" b="1" kern="1200" dirty="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0.png"/><Relationship Id="rId7" Type="http://schemas.openxmlformats.org/officeDocument/2006/relationships/image" Target="../media/image240.png"/><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210.png"/><Relationship Id="rId9" Type="http://schemas.openxmlformats.org/officeDocument/2006/relationships/image" Target="../media/image2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6.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6.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34.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34.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image" Target="../media/image58.png"/><Relationship Id="rId7" Type="http://schemas.openxmlformats.org/officeDocument/2006/relationships/image" Target="../media/image560.png"/><Relationship Id="rId2" Type="http://schemas.openxmlformats.org/officeDocument/2006/relationships/image" Target="../media/image57.png"/><Relationship Id="rId1" Type="http://schemas.openxmlformats.org/officeDocument/2006/relationships/slideLayout" Target="../slideLayouts/slideLayout34.xml"/><Relationship Id="rId6" Type="http://schemas.openxmlformats.org/officeDocument/2006/relationships/image" Target="../media/image550.png"/><Relationship Id="rId11" Type="http://schemas.openxmlformats.org/officeDocument/2006/relationships/image" Target="../media/image60.png"/><Relationship Id="rId5" Type="http://schemas.openxmlformats.org/officeDocument/2006/relationships/image" Target="../media/image540.png"/><Relationship Id="rId10" Type="http://schemas.openxmlformats.org/officeDocument/2006/relationships/image" Target="../media/image59.png"/><Relationship Id="rId4" Type="http://schemas.openxmlformats.org/officeDocument/2006/relationships/image" Target="../media/image530.png"/><Relationship Id="rId9" Type="http://schemas.openxmlformats.org/officeDocument/2006/relationships/image" Target="../media/image580.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3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34.xml"/><Relationship Id="rId5" Type="http://schemas.openxmlformats.org/officeDocument/2006/relationships/image" Target="../media/image69.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43299"/>
            <a:ext cx="12192000" cy="1969770"/>
          </a:xfrm>
        </p:spPr>
        <p:txBody>
          <a:bodyPr>
            <a:normAutofit/>
          </a:bodyPr>
          <a:lstStyle/>
          <a:p>
            <a:r>
              <a:rPr kumimoji="1" lang="en-US" sz="5400" dirty="0">
                <a:latin typeface="微软雅黑" panose="020B0503020204020204" pitchFamily="34" charset="-122"/>
                <a:ea typeface="微软雅黑" panose="020B0503020204020204" pitchFamily="34" charset="-122"/>
                <a:sym typeface="+mn-ea"/>
              </a:rPr>
              <a:t>Integrating Graphs with Large Language Models</a:t>
            </a:r>
            <a:endParaRPr kumimoji="1" sz="5400" dirty="0">
              <a:latin typeface="微软雅黑" panose="020B0503020204020204" pitchFamily="34" charset="-122"/>
              <a:ea typeface="微软雅黑" panose="020B0503020204020204" pitchFamily="34" charset="-122"/>
              <a:sym typeface="+mn-ea"/>
            </a:endParaRPr>
          </a:p>
        </p:txBody>
      </p:sp>
      <p:sp>
        <p:nvSpPr>
          <p:cNvPr id="3" name="副标题 2"/>
          <p:cNvSpPr>
            <a:spLocks noGrp="1"/>
          </p:cNvSpPr>
          <p:nvPr>
            <p:ph type="subTitle" idx="1"/>
          </p:nvPr>
        </p:nvSpPr>
        <p:spPr>
          <a:xfrm>
            <a:off x="4004966" y="4203539"/>
            <a:ext cx="4182068" cy="1086764"/>
          </a:xfrm>
        </p:spPr>
        <p:txBody>
          <a:bodyPr>
            <a:noAutofit/>
          </a:bodyPr>
          <a:lstStyle/>
          <a:p>
            <a:pPr>
              <a:lnSpc>
                <a:spcPct val="120000"/>
              </a:lnSpc>
            </a:pPr>
            <a:r>
              <a:rPr lang="zh-CN" altLang="en-US" b="1" dirty="0">
                <a:solidFill>
                  <a:srgbClr val="0070C0"/>
                </a:solidFill>
                <a:latin typeface="微软雅黑" panose="020B0503020204020204" pitchFamily="34" charset="-122"/>
                <a:ea typeface="微软雅黑" panose="020B0503020204020204" pitchFamily="34" charset="-122"/>
              </a:rPr>
              <a:t>报告人：吴咏萱</a:t>
            </a:r>
            <a:endParaRPr lang="en-US" altLang="zh-CN" b="1"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b="1" dirty="0">
                <a:solidFill>
                  <a:srgbClr val="0070C0"/>
                </a:solidFill>
                <a:latin typeface="微软雅黑" panose="020B0503020204020204" pitchFamily="34" charset="-122"/>
                <a:ea typeface="微软雅黑" panose="020B0503020204020204" pitchFamily="34" charset="-122"/>
              </a:rPr>
              <a:t>报告时间：</a:t>
            </a:r>
            <a:r>
              <a:rPr lang="en-US" altLang="zh-CN" b="1" dirty="0">
                <a:solidFill>
                  <a:srgbClr val="0070C0"/>
                </a:solidFill>
                <a:latin typeface="微软雅黑" panose="020B0503020204020204" pitchFamily="34" charset="-122"/>
                <a:ea typeface="微软雅黑" panose="020B0503020204020204" pitchFamily="34" charset="-122"/>
              </a:rPr>
              <a:t>2023.11.17</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80004F78-7867-FF20-815A-6EFB11F42205}"/>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dirty="0">
                <a:latin typeface="微软雅黑" panose="020B0503020204020204" pitchFamily="34" charset="-122"/>
                <a:ea typeface="微软雅黑" panose="020B0503020204020204" pitchFamily="34" charset="-122"/>
              </a:rPr>
              <a:t>目录</a:t>
            </a:r>
            <a:endParaRPr lang="en-US"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4294967295"/>
          </p:nvPr>
        </p:nvSpPr>
        <p:spPr>
          <a:xfrm>
            <a:off x="524107" y="1735138"/>
            <a:ext cx="11396547" cy="4621212"/>
          </a:xfrm>
        </p:spPr>
        <p:txBody>
          <a:bodyPr>
            <a:normAutofit fontScale="92500" lnSpcReduction="10000"/>
          </a:bodyPr>
          <a:lstStyle/>
          <a:p>
            <a:pPr marL="514350" indent="-514350" algn="just">
              <a:lnSpc>
                <a:spcPct val="100000"/>
              </a:lnSpc>
              <a:spcBef>
                <a:spcPts val="0"/>
              </a:spcBef>
              <a:buFont typeface="+mj-lt"/>
              <a:buAutoNum type="arabicPeriod"/>
            </a:pPr>
            <a:r>
              <a:rPr lang="zh-CN" altLang="en-US" sz="3100" dirty="0">
                <a:solidFill>
                  <a:schemeClr val="bg1">
                    <a:lumMod val="75000"/>
                  </a:schemeClr>
                </a:solidFill>
                <a:sym typeface="+mn-ea"/>
              </a:rPr>
              <a:t>概述</a:t>
            </a:r>
            <a:endParaRPr lang="zh-CN" altLang="en-US" sz="3100" dirty="0">
              <a:solidFill>
                <a:schemeClr val="bg1">
                  <a:lumMod val="75000"/>
                </a:schemeClr>
              </a:solidFill>
            </a:endParaRPr>
          </a:p>
          <a:p>
            <a:pPr marL="457200" lvl="1" indent="457200" algn="just">
              <a:lnSpc>
                <a:spcPct val="100000"/>
              </a:lnSpc>
              <a:spcBef>
                <a:spcPts val="0"/>
              </a:spcBef>
            </a:pPr>
            <a:r>
              <a:rPr lang="en-US" altLang="zh-CN" sz="3100" dirty="0">
                <a:solidFill>
                  <a:schemeClr val="bg1">
                    <a:lumMod val="75000"/>
                  </a:schemeClr>
                </a:solidFill>
                <a:sym typeface="+mn-ea"/>
              </a:rPr>
              <a:t>Why</a:t>
            </a:r>
            <a:endParaRPr lang="zh-CN" altLang="en-US" sz="3100" dirty="0">
              <a:solidFill>
                <a:schemeClr val="bg1">
                  <a:lumMod val="75000"/>
                </a:schemeClr>
              </a:solidFill>
              <a:sym typeface="+mn-ea"/>
            </a:endParaRPr>
          </a:p>
          <a:p>
            <a:pPr marL="457200" lvl="1" indent="457200" algn="just">
              <a:lnSpc>
                <a:spcPct val="100000"/>
              </a:lnSpc>
              <a:spcBef>
                <a:spcPts val="0"/>
              </a:spcBef>
            </a:pPr>
            <a:r>
              <a:rPr lang="en-US" altLang="zh-CN" sz="3100" dirty="0">
                <a:solidFill>
                  <a:schemeClr val="bg1">
                    <a:lumMod val="75000"/>
                  </a:schemeClr>
                </a:solidFill>
                <a:sym typeface="+mn-ea"/>
              </a:rPr>
              <a:t>How</a:t>
            </a:r>
          </a:p>
          <a:p>
            <a:pPr marL="457200" lvl="1" indent="457200" algn="just">
              <a:lnSpc>
                <a:spcPct val="100000"/>
              </a:lnSpc>
              <a:spcBef>
                <a:spcPts val="0"/>
              </a:spcBef>
            </a:pPr>
            <a:endParaRPr lang="en-US" altLang="zh-CN" sz="3100" dirty="0"/>
          </a:p>
          <a:p>
            <a:pPr marL="514350" lvl="0" indent="-514350" algn="just">
              <a:lnSpc>
                <a:spcPct val="100000"/>
              </a:lnSpc>
              <a:spcBef>
                <a:spcPts val="0"/>
              </a:spcBef>
              <a:buClrTx/>
              <a:buSzTx/>
              <a:buFont typeface="+mj-lt"/>
              <a:buAutoNum type="arabicPeriod"/>
            </a:pPr>
            <a:r>
              <a:rPr lang="en-US" altLang="zh-CN" sz="3100" dirty="0">
                <a:sym typeface="+mn-ea"/>
              </a:rPr>
              <a:t>LLMs Enhance Graph Learning</a:t>
            </a:r>
          </a:p>
          <a:p>
            <a:pPr marL="457200" lvl="1" indent="457200" algn="just">
              <a:lnSpc>
                <a:spcPct val="100000"/>
              </a:lnSpc>
              <a:spcBef>
                <a:spcPts val="0"/>
              </a:spcBef>
              <a:buClrTx/>
              <a:buSzTx/>
            </a:pPr>
            <a:r>
              <a:rPr lang="en-US" altLang="zh-CN" sz="3100" dirty="0">
                <a:sym typeface="+mn-ea"/>
              </a:rPr>
              <a:t>LLMs Augmenting Graph Algorithms --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2023.07,</a:t>
            </a:r>
            <a:r>
              <a:rPr lang="en-US" altLang="zh-CN" sz="3100" dirty="0">
                <a:sym typeface="+mn-ea"/>
              </a:rPr>
              <a:t>WSDM24</a:t>
            </a:r>
          </a:p>
          <a:p>
            <a:pPr marL="457200" lvl="1" indent="457200" algn="just">
              <a:lnSpc>
                <a:spcPct val="100000"/>
              </a:lnSpc>
              <a:spcBef>
                <a:spcPts val="0"/>
              </a:spcBef>
            </a:pPr>
            <a:r>
              <a:rPr lang="en-US" altLang="zh-CN" sz="3100" dirty="0">
                <a:solidFill>
                  <a:schemeClr val="bg1">
                    <a:lumMod val="75000"/>
                  </a:schemeClr>
                </a:solidFill>
                <a:sym typeface="+mn-ea"/>
              </a:rPr>
              <a:t>LLMs Predicting Graph Tasks--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2023.09</a:t>
            </a:r>
          </a:p>
          <a:p>
            <a:pPr marL="457200" lvl="1" indent="457200" algn="just">
              <a:lnSpc>
                <a:spcPct val="100000"/>
              </a:lnSpc>
              <a:spcBef>
                <a:spcPts val="0"/>
              </a:spcBef>
              <a:buClrTx/>
              <a:buSzTx/>
            </a:pPr>
            <a:r>
              <a:rPr lang="en-US" altLang="zh-CN" sz="3100" dirty="0">
                <a:solidFill>
                  <a:schemeClr val="bg1">
                    <a:lumMod val="75000"/>
                  </a:schemeClr>
                </a:solidFill>
                <a:sym typeface="+mn-ea"/>
              </a:rPr>
              <a:t>LLMs Constructing Graphs-- SIGKDD 2023</a:t>
            </a:r>
          </a:p>
          <a:p>
            <a:pPr marL="457200" lvl="1" indent="457200" algn="just">
              <a:lnSpc>
                <a:spcPct val="100000"/>
              </a:lnSpc>
              <a:spcBef>
                <a:spcPts val="0"/>
              </a:spcBef>
              <a:buClrTx/>
              <a:buSzTx/>
            </a:pPr>
            <a:endParaRPr lang="en-US" altLang="zh-CN" sz="3100" dirty="0">
              <a:solidFill>
                <a:schemeClr val="bg1">
                  <a:lumMod val="75000"/>
                </a:schemeClr>
              </a:solidFill>
            </a:endParaRPr>
          </a:p>
          <a:p>
            <a:pPr marL="514350" lvl="0" indent="-514350" algn="just">
              <a:lnSpc>
                <a:spcPct val="100000"/>
              </a:lnSpc>
              <a:spcBef>
                <a:spcPts val="0"/>
              </a:spcBef>
              <a:buFont typeface="+mj-lt"/>
              <a:buAutoNum type="arabicPeriod"/>
            </a:pPr>
            <a:r>
              <a:rPr lang="en-US" altLang="zh-CN" sz="3100" dirty="0">
                <a:solidFill>
                  <a:schemeClr val="bg1">
                    <a:lumMod val="75000"/>
                  </a:schemeClr>
                </a:solidFill>
                <a:sym typeface="+mn-ea"/>
              </a:rPr>
              <a:t>Graphs Enhance LLM Ability</a:t>
            </a:r>
          </a:p>
          <a:p>
            <a:pPr marL="457200" lvl="1" indent="457200" algn="just">
              <a:lnSpc>
                <a:spcPct val="100000"/>
              </a:lnSpc>
              <a:spcBef>
                <a:spcPts val="0"/>
              </a:spcBef>
            </a:pPr>
            <a:r>
              <a:rPr lang="en-US" altLang="zh-CN" sz="3100" dirty="0">
                <a:solidFill>
                  <a:schemeClr val="bg1">
                    <a:lumMod val="75000"/>
                  </a:schemeClr>
                </a:solidFill>
                <a:sym typeface="+mn-ea"/>
              </a:rPr>
              <a:t>Graph of Thoughts Prompting --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2023.08</a:t>
            </a:r>
          </a:p>
          <a:p>
            <a:pPr marL="457200" lvl="1" indent="0" algn="just">
              <a:lnSpc>
                <a:spcPct val="100000"/>
              </a:lnSpc>
              <a:spcBef>
                <a:spcPts val="0"/>
              </a:spcBef>
              <a:buNone/>
            </a:pPr>
            <a:endParaRPr lang="en-US" altLang="zh-CN" sz="3100" dirty="0">
              <a:sym typeface="+mn-ea"/>
            </a:endParaRPr>
          </a:p>
        </p:txBody>
      </p:sp>
      <p:sp>
        <p:nvSpPr>
          <p:cNvPr id="5" name="灯片编号占位符 3">
            <a:extLst>
              <a:ext uri="{FF2B5EF4-FFF2-40B4-BE49-F238E27FC236}">
                <a16:creationId xmlns:a16="http://schemas.microsoft.com/office/drawing/2014/main" id="{F8739494-5318-596A-A0FA-C10F178A0490}"/>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88978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6B9FC07E-1F68-D191-C4BC-C79B0CE5A0D6}"/>
              </a:ext>
            </a:extLst>
          </p:cNvPr>
          <p:cNvSpPr>
            <a:spLocks noGrp="1"/>
          </p:cNvSpPr>
          <p:nvPr>
            <p:ph type="title"/>
          </p:nvPr>
        </p:nvSpPr>
        <p:spPr/>
        <p:txBody>
          <a:bodyPr/>
          <a:lstStyle/>
          <a:p>
            <a:r>
              <a:rPr lang="en-US" altLang="zh-CN" sz="4400" dirty="0">
                <a:latin typeface="Times New Roman" panose="02020603050405020304" pitchFamily="18" charset="0"/>
                <a:cs typeface="Times New Roman" panose="02020603050405020304" pitchFamily="18" charset="0"/>
                <a:sym typeface="+mn-ea"/>
              </a:rPr>
              <a:t>LLMs Augmenting Graph Algorithms</a:t>
            </a:r>
            <a:endParaRPr lang="zh-CN" altLang="en-US" dirty="0"/>
          </a:p>
        </p:txBody>
      </p:sp>
      <p:pic>
        <p:nvPicPr>
          <p:cNvPr id="5" name="图片 4">
            <a:extLst>
              <a:ext uri="{FF2B5EF4-FFF2-40B4-BE49-F238E27FC236}">
                <a16:creationId xmlns:a16="http://schemas.microsoft.com/office/drawing/2014/main" id="{2752A24D-CCEA-E88C-A909-5FEC7DEEB881}"/>
              </a:ext>
            </a:extLst>
          </p:cNvPr>
          <p:cNvPicPr>
            <a:picLocks noChangeAspect="1"/>
          </p:cNvPicPr>
          <p:nvPr/>
        </p:nvPicPr>
        <p:blipFill>
          <a:blip r:embed="rId3"/>
          <a:stretch>
            <a:fillRect/>
          </a:stretch>
        </p:blipFill>
        <p:spPr>
          <a:xfrm>
            <a:off x="1647125" y="1547550"/>
            <a:ext cx="9058976" cy="3394967"/>
          </a:xfrm>
          <a:prstGeom prst="rect">
            <a:avLst/>
          </a:prstGeom>
        </p:spPr>
      </p:pic>
      <p:sp>
        <p:nvSpPr>
          <p:cNvPr id="6" name="文本框 5">
            <a:extLst>
              <a:ext uri="{FF2B5EF4-FFF2-40B4-BE49-F238E27FC236}">
                <a16:creationId xmlns:a16="http://schemas.microsoft.com/office/drawing/2014/main" id="{FE23291C-DD6E-E8D1-CEA5-73CE25633349}"/>
              </a:ext>
            </a:extLst>
          </p:cNvPr>
          <p:cNvSpPr txBox="1"/>
          <p:nvPr/>
        </p:nvSpPr>
        <p:spPr>
          <a:xfrm>
            <a:off x="404812" y="4826675"/>
            <a:ext cx="1138237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rPr>
              <a:t>动机：</a:t>
            </a:r>
            <a:endParaRPr kumimoji="0" lang="en-US" altLang="zh-CN" sz="18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rPr>
              <a:t>传统的推荐系统面临数据稀疏性和缺乏准确辅助信息的问题，这些问题限制了推荐系统的准确性和个性化能力。</a:t>
            </a:r>
            <a:r>
              <a:rPr kumimoji="0" lang="en-US" altLang="zh-CN"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LLMs</a:t>
            </a:r>
            <a:r>
              <a:rPr kumimoji="0" lang="zh-CN" altLang="en-US"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惊人的自然语言理解能力和真实世界的知识为解决上述问题提供了可能性。</a:t>
            </a:r>
            <a:endParaRPr kumimoji="0" lang="en-US" altLang="zh-CN"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贡献：</a:t>
            </a:r>
            <a:endParaRPr kumimoji="0" lang="en-US" altLang="zh-CN"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Helvetica Neue"/>
                <a:ea typeface="等线" panose="02010600030101010101" pitchFamily="2" charset="-122"/>
                <a:cs typeface="+mn-cs"/>
              </a:rPr>
              <a:t>LLMRec</a:t>
            </a:r>
            <a:r>
              <a:rPr kumimoji="0" lang="zh-CN" altLang="en-US"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提出使用三种基于大语言模型的数据增强策略来强化使用辅助信息的推荐系统，这三种数据增强策略是</a:t>
            </a:r>
            <a:r>
              <a:rPr kumimoji="0" lang="en-US" altLang="zh-CN"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 </a:t>
            </a:r>
            <a:r>
              <a:rPr kumimoji="0" lang="en-US" altLang="zh-CN" sz="1800" b="0" i="0" u="none" strike="noStrike" kern="1200" cap="none" spc="0" normalizeH="0" baseline="0" noProof="0" dirty="0" err="1">
                <a:ln>
                  <a:noFill/>
                </a:ln>
                <a:solidFill>
                  <a:srgbClr val="000000"/>
                </a:solidFill>
                <a:effectLst/>
                <a:uLnTx/>
                <a:uFillTx/>
                <a:latin typeface="Helvetica Neue"/>
                <a:ea typeface="等线" panose="02010600030101010101" pitchFamily="2" charset="-122"/>
                <a:cs typeface="+mn-cs"/>
              </a:rPr>
              <a:t>i</a:t>
            </a:r>
            <a:r>
              <a:rPr kumimoji="0" lang="en-US" altLang="zh-CN"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 </a:t>
            </a:r>
            <a:r>
              <a:rPr kumimoji="0" lang="zh-CN" altLang="en-US"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隐式反馈的增强 </a:t>
            </a:r>
            <a:r>
              <a:rPr kumimoji="0" lang="en-US" altLang="zh-CN"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ii) </a:t>
            </a:r>
            <a:r>
              <a:rPr kumimoji="0" lang="zh-CN" altLang="en-US"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物品属性的增强 </a:t>
            </a:r>
            <a:r>
              <a:rPr kumimoji="0" lang="en-US" altLang="zh-CN"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iii) </a:t>
            </a:r>
            <a:r>
              <a:rPr kumimoji="0" lang="zh-CN" altLang="en-US" sz="1800" b="0" i="0" u="none" strike="noStrike" kern="1200" cap="none" spc="0" normalizeH="0" baseline="0" noProof="0" dirty="0">
                <a:ln>
                  <a:noFill/>
                </a:ln>
                <a:solidFill>
                  <a:srgbClr val="000000"/>
                </a:solidFill>
                <a:effectLst/>
                <a:uLnTx/>
                <a:uFillTx/>
                <a:latin typeface="Helvetica Neue"/>
                <a:ea typeface="等线" panose="02010600030101010101" pitchFamily="2" charset="-122"/>
                <a:cs typeface="+mn-cs"/>
              </a:rPr>
              <a:t>用户画像的增强。</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 name="灯片编号占位符 3">
            <a:extLst>
              <a:ext uri="{FF2B5EF4-FFF2-40B4-BE49-F238E27FC236}">
                <a16:creationId xmlns:a16="http://schemas.microsoft.com/office/drawing/2014/main" id="{7A3B5E5E-D435-43C0-E459-C4C5D90E7F3E}"/>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75910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46552A9-BCAD-51C2-6957-27C588A12BC5}"/>
              </a:ext>
            </a:extLst>
          </p:cNvPr>
          <p:cNvPicPr>
            <a:picLocks noChangeAspect="1"/>
          </p:cNvPicPr>
          <p:nvPr/>
        </p:nvPicPr>
        <p:blipFill>
          <a:blip r:embed="rId3"/>
          <a:stretch>
            <a:fillRect/>
          </a:stretch>
        </p:blipFill>
        <p:spPr>
          <a:xfrm>
            <a:off x="6286741" y="6038351"/>
            <a:ext cx="5496692" cy="800212"/>
          </a:xfrm>
          <a:prstGeom prst="rect">
            <a:avLst/>
          </a:prstGeom>
        </p:spPr>
      </p:pic>
      <p:pic>
        <p:nvPicPr>
          <p:cNvPr id="13" name="图片 12">
            <a:extLst>
              <a:ext uri="{FF2B5EF4-FFF2-40B4-BE49-F238E27FC236}">
                <a16:creationId xmlns:a16="http://schemas.microsoft.com/office/drawing/2014/main" id="{029E572E-B63D-853F-D008-267DC0309773}"/>
              </a:ext>
            </a:extLst>
          </p:cNvPr>
          <p:cNvPicPr>
            <a:picLocks noChangeAspect="1"/>
          </p:cNvPicPr>
          <p:nvPr/>
        </p:nvPicPr>
        <p:blipFill>
          <a:blip r:embed="rId4"/>
          <a:stretch>
            <a:fillRect/>
          </a:stretch>
        </p:blipFill>
        <p:spPr>
          <a:xfrm>
            <a:off x="6338929" y="1756223"/>
            <a:ext cx="2578180" cy="1995663"/>
          </a:xfrm>
          <a:prstGeom prst="rect">
            <a:avLst/>
          </a:prstGeom>
        </p:spPr>
      </p:pic>
      <p:sp>
        <p:nvSpPr>
          <p:cNvPr id="3" name="标题 2">
            <a:extLst>
              <a:ext uri="{FF2B5EF4-FFF2-40B4-BE49-F238E27FC236}">
                <a16:creationId xmlns:a16="http://schemas.microsoft.com/office/drawing/2014/main" id="{6B9FC07E-1F68-D191-C4BC-C79B0CE5A0D6}"/>
              </a:ext>
            </a:extLst>
          </p:cNvPr>
          <p:cNvSpPr>
            <a:spLocks noGrp="1"/>
          </p:cNvSpPr>
          <p:nvPr>
            <p:ph type="title"/>
          </p:nvPr>
        </p:nvSpPr>
        <p:spPr/>
        <p:txBody>
          <a:bodyPr/>
          <a:lstStyle/>
          <a:p>
            <a:r>
              <a:rPr lang="en-US" altLang="zh-CN" sz="4400" dirty="0">
                <a:latin typeface="Times New Roman" panose="02020603050405020304" pitchFamily="18" charset="0"/>
                <a:cs typeface="Times New Roman" panose="02020603050405020304" pitchFamily="18" charset="0"/>
                <a:sym typeface="+mn-ea"/>
              </a:rPr>
              <a:t>LLMs Augmenting Graph Algorithms</a:t>
            </a:r>
            <a:endParaRPr lang="zh-CN" altLang="en-US" dirty="0"/>
          </a:p>
        </p:txBody>
      </p:sp>
      <p:pic>
        <p:nvPicPr>
          <p:cNvPr id="11" name="图片 10">
            <a:extLst>
              <a:ext uri="{FF2B5EF4-FFF2-40B4-BE49-F238E27FC236}">
                <a16:creationId xmlns:a16="http://schemas.microsoft.com/office/drawing/2014/main" id="{EE24A06B-00EA-C763-5AAE-E1C9C729CB6F}"/>
              </a:ext>
            </a:extLst>
          </p:cNvPr>
          <p:cNvPicPr>
            <a:picLocks noChangeAspect="1"/>
          </p:cNvPicPr>
          <p:nvPr/>
        </p:nvPicPr>
        <p:blipFill rotWithShape="1">
          <a:blip r:embed="rId5"/>
          <a:srcRect l="3160"/>
          <a:stretch/>
        </p:blipFill>
        <p:spPr>
          <a:xfrm>
            <a:off x="323346" y="1571274"/>
            <a:ext cx="5963395" cy="5052551"/>
          </a:xfrm>
          <a:prstGeom prst="rect">
            <a:avLst/>
          </a:prstGeom>
        </p:spPr>
      </p:pic>
      <p:pic>
        <p:nvPicPr>
          <p:cNvPr id="15" name="图片 14">
            <a:extLst>
              <a:ext uri="{FF2B5EF4-FFF2-40B4-BE49-F238E27FC236}">
                <a16:creationId xmlns:a16="http://schemas.microsoft.com/office/drawing/2014/main" id="{35E1509F-A286-CC64-1B5A-D5FBBB43219D}"/>
              </a:ext>
            </a:extLst>
          </p:cNvPr>
          <p:cNvPicPr>
            <a:picLocks noChangeAspect="1"/>
          </p:cNvPicPr>
          <p:nvPr/>
        </p:nvPicPr>
        <p:blipFill>
          <a:blip r:embed="rId6"/>
          <a:stretch>
            <a:fillRect/>
          </a:stretch>
        </p:blipFill>
        <p:spPr>
          <a:xfrm>
            <a:off x="8969297" y="1720085"/>
            <a:ext cx="2899357" cy="1995662"/>
          </a:xfrm>
          <a:prstGeom prst="rect">
            <a:avLst/>
          </a:prstGeom>
        </p:spPr>
      </p:pic>
      <p:pic>
        <p:nvPicPr>
          <p:cNvPr id="2" name="图片 1">
            <a:extLst>
              <a:ext uri="{FF2B5EF4-FFF2-40B4-BE49-F238E27FC236}">
                <a16:creationId xmlns:a16="http://schemas.microsoft.com/office/drawing/2014/main" id="{D0D090A9-41E0-A647-B6B2-3704A742C5AC}"/>
              </a:ext>
            </a:extLst>
          </p:cNvPr>
          <p:cNvPicPr>
            <a:picLocks noChangeAspect="1"/>
          </p:cNvPicPr>
          <p:nvPr/>
        </p:nvPicPr>
        <p:blipFill rotWithShape="1">
          <a:blip r:embed="rId7"/>
          <a:srcRect t="3206" b="1647"/>
          <a:stretch/>
        </p:blipFill>
        <p:spPr>
          <a:xfrm>
            <a:off x="6941071" y="3745144"/>
            <a:ext cx="4056452" cy="2388930"/>
          </a:xfrm>
          <a:prstGeom prst="rect">
            <a:avLst/>
          </a:prstGeom>
        </p:spPr>
      </p:pic>
      <p:sp>
        <p:nvSpPr>
          <p:cNvPr id="6" name="矩形 5">
            <a:extLst>
              <a:ext uri="{FF2B5EF4-FFF2-40B4-BE49-F238E27FC236}">
                <a16:creationId xmlns:a16="http://schemas.microsoft.com/office/drawing/2014/main" id="{8DD286F5-D1B8-ACDA-9BA4-C1FFB7BAB648}"/>
              </a:ext>
            </a:extLst>
          </p:cNvPr>
          <p:cNvSpPr/>
          <p:nvPr/>
        </p:nvSpPr>
        <p:spPr>
          <a:xfrm>
            <a:off x="156744" y="1456262"/>
            <a:ext cx="1981200" cy="4688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增强及消噪</a:t>
            </a:r>
          </a:p>
        </p:txBody>
      </p:sp>
      <p:sp>
        <p:nvSpPr>
          <p:cNvPr id="4" name="灯片编号占位符 3">
            <a:extLst>
              <a:ext uri="{FF2B5EF4-FFF2-40B4-BE49-F238E27FC236}">
                <a16:creationId xmlns:a16="http://schemas.microsoft.com/office/drawing/2014/main" id="{9B8EC31E-2447-5DB1-E62D-0956F67209FF}"/>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18195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6B9FC07E-1F68-D191-C4BC-C79B0CE5A0D6}"/>
              </a:ext>
            </a:extLst>
          </p:cNvPr>
          <p:cNvSpPr>
            <a:spLocks noGrp="1"/>
          </p:cNvSpPr>
          <p:nvPr>
            <p:ph type="title"/>
          </p:nvPr>
        </p:nvSpPr>
        <p:spPr/>
        <p:txBody>
          <a:bodyPr/>
          <a:lstStyle/>
          <a:p>
            <a:r>
              <a:rPr lang="en-US" altLang="zh-CN" sz="4400" dirty="0">
                <a:latin typeface="Times New Roman" panose="02020603050405020304" pitchFamily="18" charset="0"/>
                <a:cs typeface="Times New Roman" panose="02020603050405020304" pitchFamily="18" charset="0"/>
                <a:sym typeface="+mn-ea"/>
              </a:rPr>
              <a:t>LLMs Augmenting Graph Algorithms</a:t>
            </a:r>
            <a:endParaRPr lang="zh-CN" altLang="en-US" dirty="0"/>
          </a:p>
        </p:txBody>
      </p:sp>
      <p:pic>
        <p:nvPicPr>
          <p:cNvPr id="14" name="图片 13">
            <a:extLst>
              <a:ext uri="{FF2B5EF4-FFF2-40B4-BE49-F238E27FC236}">
                <a16:creationId xmlns:a16="http://schemas.microsoft.com/office/drawing/2014/main" id="{7A25B922-4445-10B2-4CB5-0634D5A1FF93}"/>
              </a:ext>
            </a:extLst>
          </p:cNvPr>
          <p:cNvPicPr>
            <a:picLocks noChangeAspect="1"/>
          </p:cNvPicPr>
          <p:nvPr/>
        </p:nvPicPr>
        <p:blipFill>
          <a:blip r:embed="rId3"/>
          <a:stretch>
            <a:fillRect/>
          </a:stretch>
        </p:blipFill>
        <p:spPr>
          <a:xfrm>
            <a:off x="2193700" y="1570731"/>
            <a:ext cx="7965267" cy="3326155"/>
          </a:xfrm>
          <a:prstGeom prst="rect">
            <a:avLst/>
          </a:prstGeom>
        </p:spPr>
      </p:pic>
      <p:pic>
        <p:nvPicPr>
          <p:cNvPr id="16" name="图片 15">
            <a:extLst>
              <a:ext uri="{FF2B5EF4-FFF2-40B4-BE49-F238E27FC236}">
                <a16:creationId xmlns:a16="http://schemas.microsoft.com/office/drawing/2014/main" id="{648A2520-F9F3-C62A-E158-A1BDD881E475}"/>
              </a:ext>
            </a:extLst>
          </p:cNvPr>
          <p:cNvPicPr>
            <a:picLocks noChangeAspect="1"/>
          </p:cNvPicPr>
          <p:nvPr/>
        </p:nvPicPr>
        <p:blipFill>
          <a:blip r:embed="rId4"/>
          <a:stretch>
            <a:fillRect/>
          </a:stretch>
        </p:blipFill>
        <p:spPr>
          <a:xfrm>
            <a:off x="6046027" y="4911418"/>
            <a:ext cx="4112940" cy="1917519"/>
          </a:xfrm>
          <a:prstGeom prst="rect">
            <a:avLst/>
          </a:prstGeom>
        </p:spPr>
      </p:pic>
      <p:pic>
        <p:nvPicPr>
          <p:cNvPr id="18" name="图片 17">
            <a:extLst>
              <a:ext uri="{FF2B5EF4-FFF2-40B4-BE49-F238E27FC236}">
                <a16:creationId xmlns:a16="http://schemas.microsoft.com/office/drawing/2014/main" id="{061DCEB5-1080-E2C4-F6DB-8B6BEED0DEA5}"/>
              </a:ext>
            </a:extLst>
          </p:cNvPr>
          <p:cNvPicPr>
            <a:picLocks noChangeAspect="1"/>
          </p:cNvPicPr>
          <p:nvPr/>
        </p:nvPicPr>
        <p:blipFill>
          <a:blip r:embed="rId5"/>
          <a:stretch>
            <a:fillRect/>
          </a:stretch>
        </p:blipFill>
        <p:spPr>
          <a:xfrm>
            <a:off x="2113366" y="4940481"/>
            <a:ext cx="3932661" cy="1888456"/>
          </a:xfrm>
          <a:prstGeom prst="rect">
            <a:avLst/>
          </a:prstGeom>
        </p:spPr>
      </p:pic>
      <p:sp>
        <p:nvSpPr>
          <p:cNvPr id="19" name="矩形 18">
            <a:extLst>
              <a:ext uri="{FF2B5EF4-FFF2-40B4-BE49-F238E27FC236}">
                <a16:creationId xmlns:a16="http://schemas.microsoft.com/office/drawing/2014/main" id="{09E51A63-B12A-3ECC-8AFF-109E283FF747}"/>
              </a:ext>
            </a:extLst>
          </p:cNvPr>
          <p:cNvSpPr/>
          <p:nvPr/>
        </p:nvSpPr>
        <p:spPr>
          <a:xfrm>
            <a:off x="212500" y="1683093"/>
            <a:ext cx="1981200" cy="46885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实验结果</a:t>
            </a:r>
          </a:p>
        </p:txBody>
      </p:sp>
      <p:sp>
        <p:nvSpPr>
          <p:cNvPr id="2" name="灯片编号占位符 3">
            <a:extLst>
              <a:ext uri="{FF2B5EF4-FFF2-40B4-BE49-F238E27FC236}">
                <a16:creationId xmlns:a16="http://schemas.microsoft.com/office/drawing/2014/main" id="{3A310F20-A896-553E-13C1-2C56B114187C}"/>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01309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dirty="0">
                <a:latin typeface="微软雅黑" panose="020B0503020204020204" pitchFamily="34" charset="-122"/>
                <a:ea typeface="微软雅黑" panose="020B0503020204020204" pitchFamily="34" charset="-122"/>
              </a:rPr>
              <a:t>目录</a:t>
            </a:r>
            <a:endParaRPr lang="en-US"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4294967295"/>
          </p:nvPr>
        </p:nvSpPr>
        <p:spPr>
          <a:xfrm>
            <a:off x="468351" y="1735138"/>
            <a:ext cx="11586117" cy="4621212"/>
          </a:xfrm>
        </p:spPr>
        <p:txBody>
          <a:bodyPr>
            <a:normAutofit fontScale="92500" lnSpcReduction="10000"/>
          </a:bodyPr>
          <a:lstStyle/>
          <a:p>
            <a:pPr marL="514350" indent="-514350" algn="just">
              <a:lnSpc>
                <a:spcPct val="100000"/>
              </a:lnSpc>
              <a:spcBef>
                <a:spcPts val="0"/>
              </a:spcBef>
              <a:buFont typeface="+mj-lt"/>
              <a:buAutoNum type="arabicPeriod"/>
            </a:pPr>
            <a:r>
              <a:rPr lang="zh-CN" altLang="en-US" sz="3100" dirty="0">
                <a:solidFill>
                  <a:schemeClr val="bg1">
                    <a:lumMod val="75000"/>
                  </a:schemeClr>
                </a:solidFill>
                <a:sym typeface="+mn-ea"/>
              </a:rPr>
              <a:t>概述</a:t>
            </a:r>
            <a:endParaRPr lang="zh-CN" altLang="en-US" sz="3100" dirty="0">
              <a:solidFill>
                <a:schemeClr val="bg1">
                  <a:lumMod val="75000"/>
                </a:schemeClr>
              </a:solidFill>
            </a:endParaRPr>
          </a:p>
          <a:p>
            <a:pPr marL="457200" lvl="1" indent="457200" algn="just">
              <a:lnSpc>
                <a:spcPct val="100000"/>
              </a:lnSpc>
              <a:spcBef>
                <a:spcPts val="0"/>
              </a:spcBef>
            </a:pPr>
            <a:r>
              <a:rPr lang="en-US" altLang="zh-CN" sz="3100" dirty="0">
                <a:solidFill>
                  <a:schemeClr val="bg1">
                    <a:lumMod val="75000"/>
                  </a:schemeClr>
                </a:solidFill>
                <a:sym typeface="+mn-ea"/>
              </a:rPr>
              <a:t>Why</a:t>
            </a:r>
            <a:endParaRPr lang="zh-CN" altLang="en-US" sz="3100" dirty="0">
              <a:solidFill>
                <a:schemeClr val="bg1">
                  <a:lumMod val="75000"/>
                </a:schemeClr>
              </a:solidFill>
              <a:sym typeface="+mn-ea"/>
            </a:endParaRPr>
          </a:p>
          <a:p>
            <a:pPr marL="457200" lvl="1" indent="457200" algn="just">
              <a:lnSpc>
                <a:spcPct val="100000"/>
              </a:lnSpc>
              <a:spcBef>
                <a:spcPts val="0"/>
              </a:spcBef>
            </a:pPr>
            <a:r>
              <a:rPr lang="en-US" altLang="zh-CN" sz="3100" dirty="0">
                <a:solidFill>
                  <a:schemeClr val="bg1">
                    <a:lumMod val="75000"/>
                  </a:schemeClr>
                </a:solidFill>
                <a:sym typeface="+mn-ea"/>
              </a:rPr>
              <a:t>How</a:t>
            </a:r>
          </a:p>
          <a:p>
            <a:pPr marL="457200" lvl="1" indent="457200" algn="just">
              <a:lnSpc>
                <a:spcPct val="100000"/>
              </a:lnSpc>
              <a:spcBef>
                <a:spcPts val="0"/>
              </a:spcBef>
            </a:pPr>
            <a:endParaRPr lang="en-US" altLang="zh-CN" sz="3100" dirty="0"/>
          </a:p>
          <a:p>
            <a:pPr marL="514350" lvl="0" indent="-514350" algn="just">
              <a:lnSpc>
                <a:spcPct val="100000"/>
              </a:lnSpc>
              <a:spcBef>
                <a:spcPts val="0"/>
              </a:spcBef>
              <a:buClrTx/>
              <a:buSzTx/>
              <a:buFont typeface="+mj-lt"/>
              <a:buAutoNum type="arabicPeriod"/>
            </a:pPr>
            <a:r>
              <a:rPr lang="en-US" altLang="zh-CN" sz="3100" dirty="0">
                <a:sym typeface="+mn-ea"/>
              </a:rPr>
              <a:t>LLMs Enhance Graph Learning</a:t>
            </a:r>
          </a:p>
          <a:p>
            <a:pPr marL="457200" lvl="1" indent="457200" algn="just">
              <a:lnSpc>
                <a:spcPct val="100000"/>
              </a:lnSpc>
              <a:spcBef>
                <a:spcPts val="0"/>
              </a:spcBef>
              <a:buClrTx/>
              <a:buSzTx/>
            </a:pPr>
            <a:r>
              <a:rPr lang="en-US" altLang="zh-CN" sz="3100" dirty="0">
                <a:solidFill>
                  <a:schemeClr val="bg1">
                    <a:lumMod val="75000"/>
                  </a:schemeClr>
                </a:solidFill>
                <a:sym typeface="+mn-ea"/>
              </a:rPr>
              <a:t>LLMs Augmenting Graph Algorithms --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2023.07,WSDM24</a:t>
            </a:r>
          </a:p>
          <a:p>
            <a:pPr marL="457200" lvl="1" indent="457200" algn="just">
              <a:lnSpc>
                <a:spcPct val="100000"/>
              </a:lnSpc>
              <a:spcBef>
                <a:spcPts val="0"/>
              </a:spcBef>
            </a:pPr>
            <a:r>
              <a:rPr lang="en-US" altLang="zh-CN" sz="3100" dirty="0">
                <a:sym typeface="+mn-ea"/>
              </a:rPr>
              <a:t>LLMs Predicting Graph Tasks-- </a:t>
            </a:r>
            <a:r>
              <a:rPr lang="en-US" altLang="zh-CN" sz="3100" dirty="0" err="1">
                <a:sym typeface="+mn-ea"/>
              </a:rPr>
              <a:t>arXiv</a:t>
            </a:r>
            <a:r>
              <a:rPr lang="en-US" altLang="zh-CN" sz="3100" dirty="0">
                <a:sym typeface="+mn-ea"/>
              </a:rPr>
              <a:t> 2023.09</a:t>
            </a:r>
          </a:p>
          <a:p>
            <a:pPr marL="457200" lvl="1" indent="457200" algn="just">
              <a:lnSpc>
                <a:spcPct val="100000"/>
              </a:lnSpc>
              <a:spcBef>
                <a:spcPts val="0"/>
              </a:spcBef>
              <a:buClrTx/>
              <a:buSzTx/>
            </a:pPr>
            <a:r>
              <a:rPr lang="en-US" altLang="zh-CN" sz="3100" dirty="0">
                <a:solidFill>
                  <a:schemeClr val="bg1">
                    <a:lumMod val="75000"/>
                  </a:schemeClr>
                </a:solidFill>
                <a:sym typeface="+mn-ea"/>
              </a:rPr>
              <a:t>LLMs Constructing Graphs-- SIGKDD 2023</a:t>
            </a:r>
          </a:p>
          <a:p>
            <a:pPr marL="457200" lvl="1" indent="457200" algn="just">
              <a:lnSpc>
                <a:spcPct val="100000"/>
              </a:lnSpc>
              <a:spcBef>
                <a:spcPts val="0"/>
              </a:spcBef>
              <a:buClrTx/>
              <a:buSzTx/>
            </a:pPr>
            <a:endParaRPr lang="en-US" altLang="zh-CN" sz="3100" dirty="0">
              <a:solidFill>
                <a:schemeClr val="bg1">
                  <a:lumMod val="75000"/>
                </a:schemeClr>
              </a:solidFill>
            </a:endParaRPr>
          </a:p>
          <a:p>
            <a:pPr marL="514350" lvl="0" indent="-514350" algn="just">
              <a:lnSpc>
                <a:spcPct val="100000"/>
              </a:lnSpc>
              <a:spcBef>
                <a:spcPts val="0"/>
              </a:spcBef>
              <a:buFont typeface="+mj-lt"/>
              <a:buAutoNum type="arabicPeriod"/>
            </a:pPr>
            <a:r>
              <a:rPr lang="en-US" altLang="zh-CN" sz="3100" dirty="0">
                <a:solidFill>
                  <a:schemeClr val="bg1">
                    <a:lumMod val="75000"/>
                  </a:schemeClr>
                </a:solidFill>
                <a:sym typeface="+mn-ea"/>
              </a:rPr>
              <a:t>Graphs Enhance LLM Ability</a:t>
            </a:r>
          </a:p>
          <a:p>
            <a:pPr marL="457200" lvl="1" indent="457200" algn="just">
              <a:lnSpc>
                <a:spcPct val="100000"/>
              </a:lnSpc>
              <a:spcBef>
                <a:spcPts val="0"/>
              </a:spcBef>
            </a:pPr>
            <a:r>
              <a:rPr lang="en-US" altLang="zh-CN" sz="3100" dirty="0">
                <a:solidFill>
                  <a:schemeClr val="bg1">
                    <a:lumMod val="75000"/>
                  </a:schemeClr>
                </a:solidFill>
                <a:sym typeface="+mn-ea"/>
              </a:rPr>
              <a:t>Graph of Thoughts Prompting --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2023.08</a:t>
            </a:r>
          </a:p>
          <a:p>
            <a:pPr marL="457200" lvl="1" indent="0" algn="just">
              <a:lnSpc>
                <a:spcPct val="100000"/>
              </a:lnSpc>
              <a:spcBef>
                <a:spcPts val="0"/>
              </a:spcBef>
              <a:buNone/>
            </a:pPr>
            <a:endParaRPr lang="en-US" altLang="zh-CN" sz="3100" dirty="0">
              <a:sym typeface="+mn-ea"/>
            </a:endParaRPr>
          </a:p>
        </p:txBody>
      </p:sp>
      <p:sp>
        <p:nvSpPr>
          <p:cNvPr id="5" name="灯片编号占位符 3">
            <a:extLst>
              <a:ext uri="{FF2B5EF4-FFF2-40B4-BE49-F238E27FC236}">
                <a16:creationId xmlns:a16="http://schemas.microsoft.com/office/drawing/2014/main" id="{2542297B-8F88-BA24-3309-A693F480A8DF}"/>
              </a:ext>
            </a:extLst>
          </p:cNvPr>
          <p:cNvSpPr txBox="1">
            <a:spLocks/>
          </p:cNvSpPr>
          <p:nvPr/>
        </p:nvSpPr>
        <p:spPr>
          <a:xfrm>
            <a:off x="11668297" y="6492875"/>
            <a:ext cx="523703"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433110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4C81B81-8843-D916-DEEB-AA60D0C9AD43}"/>
              </a:ext>
            </a:extLst>
          </p:cNvPr>
          <p:cNvPicPr>
            <a:picLocks noChangeAspect="1"/>
          </p:cNvPicPr>
          <p:nvPr/>
        </p:nvPicPr>
        <p:blipFill>
          <a:blip r:embed="rId3"/>
          <a:stretch>
            <a:fillRect/>
          </a:stretch>
        </p:blipFill>
        <p:spPr>
          <a:xfrm>
            <a:off x="5710020" y="2706511"/>
            <a:ext cx="6032582" cy="2863604"/>
          </a:xfrm>
          <a:prstGeom prst="rect">
            <a:avLst/>
          </a:prstGeom>
        </p:spPr>
      </p:pic>
      <p:pic>
        <p:nvPicPr>
          <p:cNvPr id="7" name="图片 6">
            <a:extLst>
              <a:ext uri="{FF2B5EF4-FFF2-40B4-BE49-F238E27FC236}">
                <a16:creationId xmlns:a16="http://schemas.microsoft.com/office/drawing/2014/main" id="{22F651C1-E8C5-006E-4BAA-9694E4512D6F}"/>
              </a:ext>
            </a:extLst>
          </p:cNvPr>
          <p:cNvPicPr>
            <a:picLocks noChangeAspect="1"/>
          </p:cNvPicPr>
          <p:nvPr/>
        </p:nvPicPr>
        <p:blipFill>
          <a:blip r:embed="rId4"/>
          <a:stretch>
            <a:fillRect/>
          </a:stretch>
        </p:blipFill>
        <p:spPr>
          <a:xfrm>
            <a:off x="112888" y="3019064"/>
            <a:ext cx="5509385" cy="2238498"/>
          </a:xfrm>
          <a:prstGeom prst="rect">
            <a:avLst/>
          </a:prstGeom>
        </p:spPr>
      </p:pic>
      <p:sp>
        <p:nvSpPr>
          <p:cNvPr id="8" name="Title 1">
            <a:extLst>
              <a:ext uri="{FF2B5EF4-FFF2-40B4-BE49-F238E27FC236}">
                <a16:creationId xmlns:a16="http://schemas.microsoft.com/office/drawing/2014/main" id="{CBCFE17A-1336-5A4C-B9A6-5FB5BB3CE3B6}"/>
              </a:ext>
            </a:extLst>
          </p:cNvPr>
          <p:cNvSpPr>
            <a:spLocks noGrp="1"/>
          </p:cNvSpPr>
          <p:nvPr>
            <p:ph type="title"/>
          </p:nvPr>
        </p:nvSpPr>
        <p:spPr>
          <a:xfrm>
            <a:off x="838200" y="365125"/>
            <a:ext cx="10515600" cy="1325563"/>
          </a:xfrm>
        </p:spPr>
        <p:txBody>
          <a:bodyPr>
            <a:normAutofit/>
          </a:bodyPr>
          <a:lstStyle/>
          <a:p>
            <a:r>
              <a:rPr lang="en-US" altLang="zh-CN" sz="3600" b="1" dirty="0">
                <a:latin typeface="Times New Roman" panose="02020603050405020304" pitchFamily="18" charset="0"/>
                <a:cs typeface="Times New Roman" panose="02020603050405020304" pitchFamily="18" charset="0"/>
                <a:sym typeface="+mn-ea"/>
              </a:rPr>
              <a:t>LLMs Predicting Graph Tasks</a:t>
            </a:r>
            <a:endParaRPr lang="zh-CN" altLang="en-US" sz="3600"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0B090478-4525-2826-0A0B-A8F171ADB5AD}"/>
              </a:ext>
            </a:extLst>
          </p:cNvPr>
          <p:cNvPicPr>
            <a:picLocks noChangeAspect="1"/>
          </p:cNvPicPr>
          <p:nvPr/>
        </p:nvPicPr>
        <p:blipFill>
          <a:blip r:embed="rId5"/>
          <a:stretch>
            <a:fillRect/>
          </a:stretch>
        </p:blipFill>
        <p:spPr>
          <a:xfrm>
            <a:off x="8187915" y="408305"/>
            <a:ext cx="3274743" cy="879580"/>
          </a:xfrm>
          <a:prstGeom prst="rect">
            <a:avLst/>
          </a:prstGeom>
        </p:spPr>
      </p:pic>
      <p:sp>
        <p:nvSpPr>
          <p:cNvPr id="2" name="灯片编号占位符 3">
            <a:extLst>
              <a:ext uri="{FF2B5EF4-FFF2-40B4-BE49-F238E27FC236}">
                <a16:creationId xmlns:a16="http://schemas.microsoft.com/office/drawing/2014/main" id="{DC0F3A71-8629-6A54-B3B7-59AA1B6A7522}"/>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62758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004819A-832F-37ED-FC5F-AB560BACB269}"/>
              </a:ext>
            </a:extLst>
          </p:cNvPr>
          <p:cNvPicPr>
            <a:picLocks noChangeAspect="1"/>
          </p:cNvPicPr>
          <p:nvPr/>
        </p:nvPicPr>
        <p:blipFill>
          <a:blip r:embed="rId3"/>
          <a:stretch>
            <a:fillRect/>
          </a:stretch>
        </p:blipFill>
        <p:spPr>
          <a:xfrm>
            <a:off x="1485500" y="2041571"/>
            <a:ext cx="9220999" cy="2994920"/>
          </a:xfrm>
          <a:prstGeom prst="rect">
            <a:avLst/>
          </a:prstGeom>
        </p:spPr>
      </p:pic>
      <p:sp>
        <p:nvSpPr>
          <p:cNvPr id="8" name="Title 1">
            <a:extLst>
              <a:ext uri="{FF2B5EF4-FFF2-40B4-BE49-F238E27FC236}">
                <a16:creationId xmlns:a16="http://schemas.microsoft.com/office/drawing/2014/main" id="{636F37F4-9E3E-5B68-7C93-27DFA0613599}"/>
              </a:ext>
            </a:extLst>
          </p:cNvPr>
          <p:cNvSpPr>
            <a:spLocks noGrp="1"/>
          </p:cNvSpPr>
          <p:nvPr>
            <p:ph type="title"/>
          </p:nvPr>
        </p:nvSpPr>
        <p:spPr>
          <a:xfrm>
            <a:off x="838200" y="365125"/>
            <a:ext cx="10515600" cy="1325563"/>
          </a:xfrm>
        </p:spPr>
        <p:txBody>
          <a:bodyPr>
            <a:normAutofit/>
          </a:bodyPr>
          <a:lstStyle/>
          <a:p>
            <a:r>
              <a:rPr lang="en-US" altLang="zh-CN" sz="3600" b="1" dirty="0">
                <a:solidFill>
                  <a:schemeClr val="tx1"/>
                </a:solidFill>
                <a:latin typeface="Times New Roman" panose="02020603050405020304" pitchFamily="18" charset="0"/>
                <a:cs typeface="Times New Roman" panose="02020603050405020304" pitchFamily="18" charset="0"/>
                <a:sym typeface="+mn-ea"/>
              </a:rPr>
              <a:t>LLMs Predicting Graph Tasks</a:t>
            </a:r>
            <a:endParaRPr lang="zh-CN" altLang="en-US" sz="3600" b="1" dirty="0">
              <a:solidFill>
                <a:schemeClr val="tx1"/>
              </a:solidFill>
              <a:latin typeface="Times New Roman" panose="02020603050405020304" pitchFamily="18" charset="0"/>
              <a:cs typeface="Times New Roman" panose="02020603050405020304" pitchFamily="18" charset="0"/>
            </a:endParaRPr>
          </a:p>
        </p:txBody>
      </p:sp>
      <p:sp>
        <p:nvSpPr>
          <p:cNvPr id="2" name="灯片编号占位符 3">
            <a:extLst>
              <a:ext uri="{FF2B5EF4-FFF2-40B4-BE49-F238E27FC236}">
                <a16:creationId xmlns:a16="http://schemas.microsoft.com/office/drawing/2014/main" id="{145E5421-3444-D73B-ED3C-92767ACD40E7}"/>
              </a:ext>
            </a:extLst>
          </p:cNvPr>
          <p:cNvSpPr txBox="1">
            <a:spLocks/>
          </p:cNvSpPr>
          <p:nvPr/>
        </p:nvSpPr>
        <p:spPr>
          <a:xfrm>
            <a:off x="11668297" y="6492875"/>
            <a:ext cx="523703"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C47B0944-90C6-1C11-F025-DFF7A15AD0CE}"/>
              </a:ext>
            </a:extLst>
          </p:cNvPr>
          <p:cNvSpPr txBox="1">
            <a:spLocks/>
          </p:cNvSpPr>
          <p:nvPr/>
        </p:nvSpPr>
        <p:spPr>
          <a:xfrm>
            <a:off x="666750" y="1639887"/>
            <a:ext cx="11194366" cy="47164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动机：</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不同来源的图数据集在特征表示上通常完全不同。</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ts val="1000"/>
              </a:lnSpc>
              <a:spcBef>
                <a:spcPts val="1000"/>
              </a:spcBef>
              <a:spcAft>
                <a:spcPts val="0"/>
              </a:spcAft>
              <a:buClrTx/>
              <a:buSzTx/>
              <a:buFont typeface="Arial" panose="020B0604020202020204" pitchFamily="34" charset="0"/>
              <a:buNone/>
              <a:tabLst/>
              <a:defRPr/>
            </a:pP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图域中的不同下游任务涉及图的不同部分，需要特定的知识和方法。</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节点级：节点平滑</a:t>
            </a: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边级、图级：编码局部结构</a:t>
            </a:r>
            <a:endParaRPr kumimoji="0" lang="en-US" altLang="zh-CN" sz="20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没有通用的机制来添加上下文信息或提示适用于所有图任务。</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7" name="图片 6">
            <a:extLst>
              <a:ext uri="{FF2B5EF4-FFF2-40B4-BE49-F238E27FC236}">
                <a16:creationId xmlns:a16="http://schemas.microsoft.com/office/drawing/2014/main" id="{9DEFCC8F-D005-11FC-B8F2-EC28AEB6C300}"/>
              </a:ext>
            </a:extLst>
          </p:cNvPr>
          <p:cNvPicPr>
            <a:picLocks noChangeAspect="1"/>
          </p:cNvPicPr>
          <p:nvPr/>
        </p:nvPicPr>
        <p:blipFill>
          <a:blip r:embed="rId3"/>
          <a:stretch>
            <a:fillRect/>
          </a:stretch>
        </p:blipFill>
        <p:spPr>
          <a:xfrm>
            <a:off x="1452152" y="2636083"/>
            <a:ext cx="4227606" cy="1722358"/>
          </a:xfrm>
          <a:prstGeom prst="rect">
            <a:avLst/>
          </a:prstGeom>
        </p:spPr>
      </p:pic>
      <p:pic>
        <p:nvPicPr>
          <p:cNvPr id="8" name="图片 7">
            <a:extLst>
              <a:ext uri="{FF2B5EF4-FFF2-40B4-BE49-F238E27FC236}">
                <a16:creationId xmlns:a16="http://schemas.microsoft.com/office/drawing/2014/main" id="{0D737C8B-49BF-F8DF-C8F4-4666FF55F397}"/>
              </a:ext>
            </a:extLst>
          </p:cNvPr>
          <p:cNvPicPr>
            <a:picLocks noChangeAspect="1"/>
          </p:cNvPicPr>
          <p:nvPr/>
        </p:nvPicPr>
        <p:blipFill>
          <a:blip r:embed="rId4"/>
          <a:stretch>
            <a:fillRect/>
          </a:stretch>
        </p:blipFill>
        <p:spPr>
          <a:xfrm>
            <a:off x="6977064" y="2636083"/>
            <a:ext cx="2086926" cy="1885904"/>
          </a:xfrm>
          <a:prstGeom prst="rect">
            <a:avLst/>
          </a:prstGeom>
        </p:spPr>
      </p:pic>
      <p:sp>
        <p:nvSpPr>
          <p:cNvPr id="9" name="矩形 8">
            <a:extLst>
              <a:ext uri="{FF2B5EF4-FFF2-40B4-BE49-F238E27FC236}">
                <a16:creationId xmlns:a16="http://schemas.microsoft.com/office/drawing/2014/main" id="{493342EE-0720-C6CB-5486-FCCA7A8DE1DB}"/>
              </a:ext>
            </a:extLst>
          </p:cNvPr>
          <p:cNvSpPr/>
          <p:nvPr/>
        </p:nvSpPr>
        <p:spPr>
          <a:xfrm>
            <a:off x="5076190" y="4131627"/>
            <a:ext cx="655320" cy="2268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黑体"/>
              <a:cs typeface="+mn-cs"/>
            </a:endParaRPr>
          </a:p>
        </p:txBody>
      </p:sp>
      <p:sp>
        <p:nvSpPr>
          <p:cNvPr id="10" name="矩形 9">
            <a:extLst>
              <a:ext uri="{FF2B5EF4-FFF2-40B4-BE49-F238E27FC236}">
                <a16:creationId xmlns:a16="http://schemas.microsoft.com/office/drawing/2014/main" id="{E69FF2C1-CF99-B437-9CCF-0CF9F24355C9}"/>
              </a:ext>
            </a:extLst>
          </p:cNvPr>
          <p:cNvSpPr/>
          <p:nvPr/>
        </p:nvSpPr>
        <p:spPr>
          <a:xfrm>
            <a:off x="8540750" y="4313707"/>
            <a:ext cx="655320" cy="2268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黑体"/>
              <a:cs typeface="+mn-cs"/>
            </a:endParaRPr>
          </a:p>
        </p:txBody>
      </p:sp>
      <p:sp>
        <p:nvSpPr>
          <p:cNvPr id="5" name="Title 1">
            <a:extLst>
              <a:ext uri="{FF2B5EF4-FFF2-40B4-BE49-F238E27FC236}">
                <a16:creationId xmlns:a16="http://schemas.microsoft.com/office/drawing/2014/main" id="{E6F9D737-9191-6499-ED0D-2DE867983218}"/>
              </a:ext>
            </a:extLst>
          </p:cNvPr>
          <p:cNvSpPr>
            <a:spLocks noGrp="1"/>
          </p:cNvSpPr>
          <p:nvPr>
            <p:ph type="title"/>
          </p:nvPr>
        </p:nvSpPr>
        <p:spPr>
          <a:xfrm>
            <a:off x="838200" y="365125"/>
            <a:ext cx="10515600" cy="1325563"/>
          </a:xfrm>
        </p:spPr>
        <p:txBody>
          <a:bodyPr>
            <a:normAutofit/>
          </a:bodyPr>
          <a:lstStyle/>
          <a:p>
            <a:r>
              <a:rPr lang="en-US" altLang="zh-CN" sz="3600" b="1" dirty="0">
                <a:solidFill>
                  <a:schemeClr val="tx1"/>
                </a:solidFill>
                <a:latin typeface="Times New Roman" panose="02020603050405020304" pitchFamily="18" charset="0"/>
                <a:cs typeface="Times New Roman" panose="02020603050405020304" pitchFamily="18" charset="0"/>
                <a:sym typeface="+mn-ea"/>
              </a:rPr>
              <a:t>LLMs Predicting Graph Tasks</a:t>
            </a:r>
            <a:endParaRPr lang="zh-CN" altLang="en-US" sz="3600" b="1" dirty="0">
              <a:solidFill>
                <a:schemeClr val="tx1"/>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76A1903F-4C00-C9FF-A71A-801250C27307}"/>
              </a:ext>
            </a:extLst>
          </p:cNvPr>
          <p:cNvSpPr/>
          <p:nvPr/>
        </p:nvSpPr>
        <p:spPr>
          <a:xfrm>
            <a:off x="2831152" y="4515602"/>
            <a:ext cx="1469066" cy="3143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Times New Roman"/>
                <a:ea typeface="黑体"/>
                <a:cs typeface="+mn-cs"/>
              </a:rPr>
              <a:t>分子网络</a:t>
            </a:r>
          </a:p>
        </p:txBody>
      </p:sp>
      <p:sp>
        <p:nvSpPr>
          <p:cNvPr id="13" name="矩形 12">
            <a:extLst>
              <a:ext uri="{FF2B5EF4-FFF2-40B4-BE49-F238E27FC236}">
                <a16:creationId xmlns:a16="http://schemas.microsoft.com/office/drawing/2014/main" id="{266D167D-5FB3-77C3-9F25-BA56B3CB5ADA}"/>
              </a:ext>
            </a:extLst>
          </p:cNvPr>
          <p:cNvSpPr/>
          <p:nvPr/>
        </p:nvSpPr>
        <p:spPr>
          <a:xfrm>
            <a:off x="7346134" y="4523651"/>
            <a:ext cx="1469066" cy="3143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Times New Roman"/>
                <a:ea typeface="黑体"/>
                <a:cs typeface="+mn-cs"/>
              </a:rPr>
              <a:t>引文网络</a:t>
            </a:r>
          </a:p>
        </p:txBody>
      </p:sp>
      <p:sp>
        <p:nvSpPr>
          <p:cNvPr id="2" name="灯片编号占位符 3">
            <a:extLst>
              <a:ext uri="{FF2B5EF4-FFF2-40B4-BE49-F238E27FC236}">
                <a16:creationId xmlns:a16="http://schemas.microsoft.com/office/drawing/2014/main" id="{7B5EFB05-9BF6-F78C-5617-8C23A169F4B7}"/>
              </a:ext>
            </a:extLst>
          </p:cNvPr>
          <p:cNvSpPr txBox="1">
            <a:spLocks/>
          </p:cNvSpPr>
          <p:nvPr/>
        </p:nvSpPr>
        <p:spPr>
          <a:xfrm>
            <a:off x="11668297" y="6492875"/>
            <a:ext cx="523703"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extLst>
      <p:ext uri="{BB962C8B-B14F-4D97-AF65-F5344CB8AC3E}">
        <p14:creationId xmlns:p14="http://schemas.microsoft.com/office/powerpoint/2010/main" val="266350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3">
            <a:extLst>
              <a:ext uri="{FF2B5EF4-FFF2-40B4-BE49-F238E27FC236}">
                <a16:creationId xmlns:a16="http://schemas.microsoft.com/office/drawing/2014/main" id="{0B24FAC5-432D-82D1-46BA-0F0F64486204}"/>
              </a:ext>
            </a:extLst>
          </p:cNvPr>
          <p:cNvSpPr txBox="1">
            <a:spLocks/>
          </p:cNvSpPr>
          <p:nvPr/>
        </p:nvSpPr>
        <p:spPr>
          <a:xfrm>
            <a:off x="643679" y="1497304"/>
            <a:ext cx="11201400" cy="31221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贡献：</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OFA </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使用文本属性图（</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TAG</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）将来自不同领域的图数据集集成到一个大型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TAG </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数据集中，并利用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LLM </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对所有领域进行学习。</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OFA</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提出了兴趣节点子图和</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NOI</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提示节点，不仅统一了不同类型的图任务，而且提高了基础模型学习图中结构信息的能力。</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OFA</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引入了一种精心设计且广泛适用的图提示范式（</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GPP</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），它以特​​定于任务的方式将提示图插入到原始输入图中。提示图中的节点包含有关下游任务的所有相关信息。</a:t>
            </a:r>
          </a:p>
        </p:txBody>
      </p:sp>
      <p:pic>
        <p:nvPicPr>
          <p:cNvPr id="5" name="图片 4">
            <a:extLst>
              <a:ext uri="{FF2B5EF4-FFF2-40B4-BE49-F238E27FC236}">
                <a16:creationId xmlns:a16="http://schemas.microsoft.com/office/drawing/2014/main" id="{D0DA4868-DD56-ABB0-B52D-81027A2C5555}"/>
              </a:ext>
            </a:extLst>
          </p:cNvPr>
          <p:cNvPicPr>
            <a:picLocks noChangeAspect="1"/>
          </p:cNvPicPr>
          <p:nvPr/>
        </p:nvPicPr>
        <p:blipFill>
          <a:blip r:embed="rId3"/>
          <a:stretch>
            <a:fillRect/>
          </a:stretch>
        </p:blipFill>
        <p:spPr>
          <a:xfrm>
            <a:off x="643679" y="4343119"/>
            <a:ext cx="5738212" cy="2083197"/>
          </a:xfrm>
          <a:prstGeom prst="rect">
            <a:avLst/>
          </a:prstGeom>
        </p:spPr>
      </p:pic>
      <p:pic>
        <p:nvPicPr>
          <p:cNvPr id="11" name="图片 10">
            <a:extLst>
              <a:ext uri="{FF2B5EF4-FFF2-40B4-BE49-F238E27FC236}">
                <a16:creationId xmlns:a16="http://schemas.microsoft.com/office/drawing/2014/main" id="{A46AB11E-C4C8-5555-280A-DA6C4749C21B}"/>
              </a:ext>
            </a:extLst>
          </p:cNvPr>
          <p:cNvPicPr>
            <a:picLocks noChangeAspect="1"/>
          </p:cNvPicPr>
          <p:nvPr/>
        </p:nvPicPr>
        <p:blipFill>
          <a:blip r:embed="rId4"/>
          <a:stretch>
            <a:fillRect/>
          </a:stretch>
        </p:blipFill>
        <p:spPr>
          <a:xfrm>
            <a:off x="6910113" y="4448546"/>
            <a:ext cx="4422351" cy="1967039"/>
          </a:xfrm>
          <a:prstGeom prst="rect">
            <a:avLst/>
          </a:prstGeom>
        </p:spPr>
      </p:pic>
      <p:sp>
        <p:nvSpPr>
          <p:cNvPr id="13" name="Title 1">
            <a:extLst>
              <a:ext uri="{FF2B5EF4-FFF2-40B4-BE49-F238E27FC236}">
                <a16:creationId xmlns:a16="http://schemas.microsoft.com/office/drawing/2014/main" id="{23756595-C35D-DF05-8681-08CC040C0131}"/>
              </a:ext>
            </a:extLst>
          </p:cNvPr>
          <p:cNvSpPr>
            <a:spLocks noGrp="1"/>
          </p:cNvSpPr>
          <p:nvPr>
            <p:ph type="title"/>
          </p:nvPr>
        </p:nvSpPr>
        <p:spPr>
          <a:xfrm>
            <a:off x="838200" y="365125"/>
            <a:ext cx="10515600" cy="1325563"/>
          </a:xfrm>
        </p:spPr>
        <p:txBody>
          <a:bodyPr>
            <a:normAutofit/>
          </a:bodyPr>
          <a:lstStyle/>
          <a:p>
            <a:r>
              <a:rPr lang="en-US" altLang="zh-CN" sz="3600" b="1" dirty="0">
                <a:solidFill>
                  <a:schemeClr val="tx1"/>
                </a:solidFill>
                <a:latin typeface="Times New Roman" panose="02020603050405020304" pitchFamily="18" charset="0"/>
                <a:cs typeface="Times New Roman" panose="02020603050405020304" pitchFamily="18" charset="0"/>
                <a:sym typeface="+mn-ea"/>
              </a:rPr>
              <a:t>LLMs Predicting Graph Tasks</a:t>
            </a:r>
            <a:endParaRPr lang="zh-CN" altLang="en-US" sz="3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id="{ECD60984-D494-22F2-2FDC-736E4FE8B29E}"/>
              </a:ext>
            </a:extLst>
          </p:cNvPr>
          <p:cNvPicPr>
            <a:picLocks noChangeAspect="1"/>
          </p:cNvPicPr>
          <p:nvPr/>
        </p:nvPicPr>
        <p:blipFill>
          <a:blip r:embed="rId5"/>
          <a:stretch>
            <a:fillRect/>
          </a:stretch>
        </p:blipFill>
        <p:spPr>
          <a:xfrm>
            <a:off x="1946013" y="3883286"/>
            <a:ext cx="8084117" cy="3002865"/>
          </a:xfrm>
          <a:prstGeom prst="rect">
            <a:avLst/>
          </a:prstGeom>
        </p:spPr>
      </p:pic>
      <p:sp>
        <p:nvSpPr>
          <p:cNvPr id="6" name="灯片编号占位符 3">
            <a:extLst>
              <a:ext uri="{FF2B5EF4-FFF2-40B4-BE49-F238E27FC236}">
                <a16:creationId xmlns:a16="http://schemas.microsoft.com/office/drawing/2014/main" id="{88965195-92AD-DCC2-5DC3-E39F96D9FFB6}"/>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extLst>
      <p:ext uri="{BB962C8B-B14F-4D97-AF65-F5344CB8AC3E}">
        <p14:creationId xmlns:p14="http://schemas.microsoft.com/office/powerpoint/2010/main" val="392890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3ABFF05-F2FE-F21B-895E-32648DED4181}"/>
              </a:ext>
            </a:extLst>
          </p:cNvPr>
          <p:cNvSpPr txBox="1">
            <a:spLocks/>
          </p:cNvSpPr>
          <p:nvPr/>
        </p:nvSpPr>
        <p:spPr>
          <a:xfrm>
            <a:off x="899160" y="174643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prstClr val="black"/>
                </a:solidFill>
                <a:effectLst/>
                <a:uLnTx/>
                <a:uFillTx/>
                <a:latin typeface="宋体"/>
                <a:ea typeface="宋体"/>
                <a:cs typeface="+mn-cs"/>
              </a:rPr>
              <a:t>文本属性图：</a:t>
            </a:r>
          </a:p>
        </p:txBody>
      </p:sp>
      <mc:AlternateContent xmlns:mc="http://schemas.openxmlformats.org/markup-compatibility/2006" xmlns:a14="http://schemas.microsoft.com/office/drawing/2010/main">
        <mc:Choice Requires="a14">
          <p:sp>
            <p:nvSpPr>
              <p:cNvPr id="4" name="椭圆 3">
                <a:extLst>
                  <a:ext uri="{FF2B5EF4-FFF2-40B4-BE49-F238E27FC236}">
                    <a16:creationId xmlns:a16="http://schemas.microsoft.com/office/drawing/2014/main" id="{033329B4-4FC8-E877-0CA9-9E6F9985A482}"/>
                  </a:ext>
                </a:extLst>
              </p:cNvPr>
              <p:cNvSpPr/>
              <p:nvPr/>
            </p:nvSpPr>
            <p:spPr>
              <a:xfrm>
                <a:off x="602912" y="2882773"/>
                <a:ext cx="821802" cy="798654"/>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𝑣</m:t>
                          </m:r>
                        </m:e>
                        <m:sub>
                          <m:r>
                            <a:rPr kumimoji="0" lang="en-US" altLang="zh-CN"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oMath>
                  </m:oMathPara>
                </a14:m>
                <a:endParaRPr kumimoji="0" lang="zh-CN" altLang="en-US" sz="3200" b="0" i="0" u="none" strike="noStrike" kern="1200" cap="none" spc="0" normalizeH="0" baseline="0" noProof="0" dirty="0">
                  <a:ln>
                    <a:noFill/>
                  </a:ln>
                  <a:solidFill>
                    <a:prstClr val="white"/>
                  </a:solidFill>
                  <a:effectLst/>
                  <a:uLnTx/>
                  <a:uFillTx/>
                  <a:latin typeface="Times New Roman"/>
                  <a:ea typeface="黑体"/>
                  <a:cs typeface="+mn-cs"/>
                </a:endParaRPr>
              </a:p>
            </p:txBody>
          </p:sp>
        </mc:Choice>
        <mc:Fallback xmlns="">
          <p:sp>
            <p:nvSpPr>
              <p:cNvPr id="4" name="椭圆 3">
                <a:extLst>
                  <a:ext uri="{FF2B5EF4-FFF2-40B4-BE49-F238E27FC236}">
                    <a16:creationId xmlns:a16="http://schemas.microsoft.com/office/drawing/2014/main" id="{033329B4-4FC8-E877-0CA9-9E6F9985A482}"/>
                  </a:ext>
                </a:extLst>
              </p:cNvPr>
              <p:cNvSpPr>
                <a:spLocks noRot="1" noChangeAspect="1" noMove="1" noResize="1" noEditPoints="1" noAdjustHandles="1" noChangeArrowheads="1" noChangeShapeType="1" noTextEdit="1"/>
              </p:cNvSpPr>
              <p:nvPr/>
            </p:nvSpPr>
            <p:spPr>
              <a:xfrm>
                <a:off x="602912" y="2882773"/>
                <a:ext cx="821802" cy="798654"/>
              </a:xfrm>
              <a:prstGeom prst="ellipse">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椭圆 4">
                <a:extLst>
                  <a:ext uri="{FF2B5EF4-FFF2-40B4-BE49-F238E27FC236}">
                    <a16:creationId xmlns:a16="http://schemas.microsoft.com/office/drawing/2014/main" id="{68F29B8B-4939-67D0-3BE1-4044AFC780B9}"/>
                  </a:ext>
                </a:extLst>
              </p:cNvPr>
              <p:cNvSpPr/>
              <p:nvPr/>
            </p:nvSpPr>
            <p:spPr>
              <a:xfrm>
                <a:off x="602912" y="4374087"/>
                <a:ext cx="821802" cy="798654"/>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𝑣</m:t>
                          </m:r>
                        </m:e>
                        <m:sub>
                          <m:r>
                            <a:rPr kumimoji="0" lang="en-US" altLang="zh-CN" sz="32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Sub>
                    </m:oMath>
                  </m:oMathPara>
                </a14:m>
                <a:endParaRPr kumimoji="0" lang="zh-CN" altLang="en-US" sz="3200" b="0" i="0" u="none" strike="noStrike" kern="1200" cap="none" spc="0" normalizeH="0" baseline="0" noProof="0" dirty="0">
                  <a:ln>
                    <a:noFill/>
                  </a:ln>
                  <a:solidFill>
                    <a:prstClr val="white"/>
                  </a:solidFill>
                  <a:effectLst/>
                  <a:uLnTx/>
                  <a:uFillTx/>
                  <a:latin typeface="Times New Roman"/>
                  <a:ea typeface="黑体"/>
                  <a:cs typeface="+mn-cs"/>
                </a:endParaRPr>
              </a:p>
            </p:txBody>
          </p:sp>
        </mc:Choice>
        <mc:Fallback xmlns="">
          <p:sp>
            <p:nvSpPr>
              <p:cNvPr id="5" name="椭圆 4">
                <a:extLst>
                  <a:ext uri="{FF2B5EF4-FFF2-40B4-BE49-F238E27FC236}">
                    <a16:creationId xmlns:a16="http://schemas.microsoft.com/office/drawing/2014/main" id="{68F29B8B-4939-67D0-3BE1-4044AFC780B9}"/>
                  </a:ext>
                </a:extLst>
              </p:cNvPr>
              <p:cNvSpPr>
                <a:spLocks noRot="1" noChangeAspect="1" noMove="1" noResize="1" noEditPoints="1" noAdjustHandles="1" noChangeArrowheads="1" noChangeShapeType="1" noTextEdit="1"/>
              </p:cNvSpPr>
              <p:nvPr/>
            </p:nvSpPr>
            <p:spPr>
              <a:xfrm>
                <a:off x="602912" y="4374087"/>
                <a:ext cx="821802" cy="798654"/>
              </a:xfrm>
              <a:prstGeom prst="ellipse">
                <a:avLst/>
              </a:prstGeom>
              <a:blipFill>
                <a:blip r:embed="rId4"/>
                <a:stretch>
                  <a:fillRect/>
                </a:stretch>
              </a:blipFill>
              <a:ln>
                <a:noFill/>
              </a:ln>
            </p:spPr>
            <p:txBody>
              <a:bodyPr/>
              <a:lstStyle/>
              <a:p>
                <a:r>
                  <a:rPr lang="zh-CN" altLang="en-US">
                    <a:noFill/>
                  </a:rPr>
                  <a:t> </a:t>
                </a:r>
              </a:p>
            </p:txBody>
          </p:sp>
        </mc:Fallback>
      </mc:AlternateContent>
      <p:cxnSp>
        <p:nvCxnSpPr>
          <p:cNvPr id="7" name="直接连接符 6">
            <a:extLst>
              <a:ext uri="{FF2B5EF4-FFF2-40B4-BE49-F238E27FC236}">
                <a16:creationId xmlns:a16="http://schemas.microsoft.com/office/drawing/2014/main" id="{B46E75C6-9D7C-4A8B-F221-46D35EC4CC4A}"/>
              </a:ext>
            </a:extLst>
          </p:cNvPr>
          <p:cNvCxnSpPr>
            <a:cxnSpLocks/>
            <a:stCxn id="4" idx="4"/>
            <a:endCxn id="5" idx="0"/>
          </p:cNvCxnSpPr>
          <p:nvPr/>
        </p:nvCxnSpPr>
        <p:spPr>
          <a:xfrm>
            <a:off x="1013813" y="3681427"/>
            <a:ext cx="0" cy="692660"/>
          </a:xfrm>
          <a:prstGeom prst="line">
            <a:avLst/>
          </a:prstGeom>
        </p:spPr>
        <p:style>
          <a:lnRef idx="1">
            <a:schemeClr val="accent6"/>
          </a:lnRef>
          <a:fillRef idx="0">
            <a:schemeClr val="accent6"/>
          </a:fillRef>
          <a:effectRef idx="0">
            <a:schemeClr val="accent6"/>
          </a:effectRef>
          <a:fontRef idx="minor">
            <a:schemeClr val="tx1"/>
          </a:fontRef>
        </p:style>
      </p:cxnSp>
      <p:pic>
        <p:nvPicPr>
          <p:cNvPr id="8" name="图片 7">
            <a:extLst>
              <a:ext uri="{FF2B5EF4-FFF2-40B4-BE49-F238E27FC236}">
                <a16:creationId xmlns:a16="http://schemas.microsoft.com/office/drawing/2014/main" id="{516F0C16-B787-CD5A-CDF6-DF6BF5D65834}"/>
              </a:ext>
            </a:extLst>
          </p:cNvPr>
          <p:cNvPicPr>
            <a:picLocks noChangeAspect="1"/>
          </p:cNvPicPr>
          <p:nvPr/>
        </p:nvPicPr>
        <p:blipFill>
          <a:blip r:embed="rId5"/>
          <a:stretch>
            <a:fillRect/>
          </a:stretch>
        </p:blipFill>
        <p:spPr>
          <a:xfrm>
            <a:off x="2393551" y="2459068"/>
            <a:ext cx="9213378" cy="1646063"/>
          </a:xfrm>
          <a:prstGeom prst="rect">
            <a:avLst/>
          </a:prstGeom>
        </p:spPr>
      </p:pic>
      <p:pic>
        <p:nvPicPr>
          <p:cNvPr id="9" name="图片 8">
            <a:extLst>
              <a:ext uri="{FF2B5EF4-FFF2-40B4-BE49-F238E27FC236}">
                <a16:creationId xmlns:a16="http://schemas.microsoft.com/office/drawing/2014/main" id="{6AF50EDE-ED1D-A9BA-6DF1-27B9BB32D5C3}"/>
              </a:ext>
            </a:extLst>
          </p:cNvPr>
          <p:cNvPicPr>
            <a:picLocks noChangeAspect="1"/>
          </p:cNvPicPr>
          <p:nvPr/>
        </p:nvPicPr>
        <p:blipFill>
          <a:blip r:embed="rId6"/>
          <a:stretch>
            <a:fillRect/>
          </a:stretch>
        </p:blipFill>
        <p:spPr>
          <a:xfrm>
            <a:off x="2393551" y="4331179"/>
            <a:ext cx="9213378" cy="1463167"/>
          </a:xfrm>
          <a:prstGeom prst="rect">
            <a:avLst/>
          </a:prstGeom>
        </p:spPr>
      </p:pic>
      <p:cxnSp>
        <p:nvCxnSpPr>
          <p:cNvPr id="10" name="直接连接符 9">
            <a:extLst>
              <a:ext uri="{FF2B5EF4-FFF2-40B4-BE49-F238E27FC236}">
                <a16:creationId xmlns:a16="http://schemas.microsoft.com/office/drawing/2014/main" id="{26C9CADF-2986-BBB5-C14B-2D6A6C40F7ED}"/>
              </a:ext>
            </a:extLst>
          </p:cNvPr>
          <p:cNvCxnSpPr>
            <a:cxnSpLocks/>
            <a:stCxn id="4" idx="6"/>
            <a:endCxn id="8" idx="1"/>
          </p:cNvCxnSpPr>
          <p:nvPr/>
        </p:nvCxnSpPr>
        <p:spPr>
          <a:xfrm>
            <a:off x="1424714" y="3282100"/>
            <a:ext cx="968837" cy="0"/>
          </a:xfrm>
          <a:prstGeom prst="line">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1EC92FB-D8B8-202E-8655-1EE0A9BF2E96}"/>
                  </a:ext>
                </a:extLst>
              </p:cNvPr>
              <p:cNvSpPr txBox="1"/>
              <p:nvPr/>
            </p:nvSpPr>
            <p:spPr>
              <a:xfrm>
                <a:off x="1172059" y="2819167"/>
                <a:ext cx="1474147" cy="3965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zh-CN" altLang="en-US" sz="1800" b="0"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𝑠</m:t>
                          </m:r>
                        </m:e>
                        <m:sub>
                          <m:sSub>
                            <m:sSubPr>
                              <m:ctrlPr>
                                <a:rPr kumimoji="0" lang="zh-CN" altLang="en-US" sz="1800" b="0" i="1" u="none" strike="noStrike" kern="1200" cap="none" spc="0" normalizeH="0" baseline="0" noProof="0">
                                  <a:ln>
                                    <a:noFill/>
                                  </a:ln>
                                  <a:solidFill>
                                    <a:srgbClr val="836967"/>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𝑣</m:t>
                              </m:r>
                            </m:e>
                            <m:sub>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𝑖</m:t>
                              </m:r>
                            </m:sub>
                          </m:sSub>
                        </m:sub>
                      </m:sSub>
                    </m:oMath>
                  </m:oMathPara>
                </a14:m>
                <a:endParaRPr kumimoji="0" lang="zh-CN" altLang="en-US" sz="1800" b="0" i="0" u="none" strike="noStrike" kern="1200" cap="none" spc="0" normalizeH="0" baseline="0" noProof="0" dirty="0">
                  <a:ln>
                    <a:noFill/>
                  </a:ln>
                  <a:solidFill>
                    <a:prstClr val="black"/>
                  </a:solidFill>
                  <a:effectLst/>
                  <a:uLnTx/>
                  <a:uFillTx/>
                  <a:latin typeface="Times New Roman"/>
                  <a:ea typeface="黑体"/>
                  <a:cs typeface="+mn-cs"/>
                </a:endParaRPr>
              </a:p>
            </p:txBody>
          </p:sp>
        </mc:Choice>
        <mc:Fallback xmlns="">
          <p:sp>
            <p:nvSpPr>
              <p:cNvPr id="11" name="文本框 10">
                <a:extLst>
                  <a:ext uri="{FF2B5EF4-FFF2-40B4-BE49-F238E27FC236}">
                    <a16:creationId xmlns:a16="http://schemas.microsoft.com/office/drawing/2014/main" id="{91EC92FB-D8B8-202E-8655-1EE0A9BF2E96}"/>
                  </a:ext>
                </a:extLst>
              </p:cNvPr>
              <p:cNvSpPr txBox="1">
                <a:spLocks noRot="1" noChangeAspect="1" noMove="1" noResize="1" noEditPoints="1" noAdjustHandles="1" noChangeArrowheads="1" noChangeShapeType="1" noTextEdit="1"/>
              </p:cNvSpPr>
              <p:nvPr/>
            </p:nvSpPr>
            <p:spPr>
              <a:xfrm>
                <a:off x="1172059" y="2819167"/>
                <a:ext cx="1474147" cy="396519"/>
              </a:xfrm>
              <a:prstGeom prst="rect">
                <a:avLst/>
              </a:prstGeom>
              <a:blipFill>
                <a:blip r:embed="rId7"/>
                <a:stretch>
                  <a:fillRect b="-1515"/>
                </a:stretch>
              </a:blipFill>
            </p:spPr>
            <p:txBody>
              <a:bodyPr/>
              <a:lstStyle/>
              <a:p>
                <a:r>
                  <a:rPr lang="zh-CN" altLang="en-US">
                    <a:noFill/>
                  </a:rPr>
                  <a:t> </a:t>
                </a:r>
              </a:p>
            </p:txBody>
          </p:sp>
        </mc:Fallback>
      </mc:AlternateContent>
      <p:cxnSp>
        <p:nvCxnSpPr>
          <p:cNvPr id="12" name="直接连接符 11">
            <a:extLst>
              <a:ext uri="{FF2B5EF4-FFF2-40B4-BE49-F238E27FC236}">
                <a16:creationId xmlns:a16="http://schemas.microsoft.com/office/drawing/2014/main" id="{B49DBC5F-82F5-53A3-2958-AF644FD32D15}"/>
              </a:ext>
            </a:extLst>
          </p:cNvPr>
          <p:cNvCxnSpPr>
            <a:cxnSpLocks/>
            <a:stCxn id="5" idx="6"/>
            <a:endCxn id="8" idx="1"/>
          </p:cNvCxnSpPr>
          <p:nvPr/>
        </p:nvCxnSpPr>
        <p:spPr>
          <a:xfrm flipV="1">
            <a:off x="1424714" y="3282100"/>
            <a:ext cx="968837" cy="1491314"/>
          </a:xfrm>
          <a:prstGeom prst="line">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AE55DED-4CC6-60CF-9BE5-22EFAC0E5D18}"/>
                  </a:ext>
                </a:extLst>
              </p:cNvPr>
              <p:cNvSpPr txBox="1"/>
              <p:nvPr/>
            </p:nvSpPr>
            <p:spPr>
              <a:xfrm>
                <a:off x="1584884" y="3490386"/>
                <a:ext cx="1474147" cy="4243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zh-CN" altLang="en-US" sz="1800" b="0"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𝑠</m:t>
                          </m:r>
                        </m:e>
                        <m:sub>
                          <m:sSub>
                            <m:sSubPr>
                              <m:ctrlPr>
                                <a:rPr kumimoji="0" lang="zh-CN" altLang="en-US" sz="1800" b="0" i="1" u="none" strike="noStrike" kern="1200" cap="none" spc="0" normalizeH="0" baseline="0" noProof="0">
                                  <a:ln>
                                    <a:noFill/>
                                  </a:ln>
                                  <a:solidFill>
                                    <a:srgbClr val="836967"/>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𝑣</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Sub>
                        </m:sub>
                      </m:sSub>
                    </m:oMath>
                  </m:oMathPara>
                </a14:m>
                <a:endParaRPr kumimoji="0" lang="zh-CN" altLang="en-US" sz="1800" b="0" i="0" u="none" strike="noStrike" kern="1200" cap="none" spc="0" normalizeH="0" baseline="0" noProof="0" dirty="0">
                  <a:ln>
                    <a:noFill/>
                  </a:ln>
                  <a:solidFill>
                    <a:prstClr val="black"/>
                  </a:solidFill>
                  <a:effectLst/>
                  <a:uLnTx/>
                  <a:uFillTx/>
                  <a:latin typeface="Times New Roman"/>
                  <a:ea typeface="黑体"/>
                  <a:cs typeface="+mn-cs"/>
                </a:endParaRPr>
              </a:p>
            </p:txBody>
          </p:sp>
        </mc:Choice>
        <mc:Fallback xmlns="">
          <p:sp>
            <p:nvSpPr>
              <p:cNvPr id="13" name="文本框 12">
                <a:extLst>
                  <a:ext uri="{FF2B5EF4-FFF2-40B4-BE49-F238E27FC236}">
                    <a16:creationId xmlns:a16="http://schemas.microsoft.com/office/drawing/2014/main" id="{4AE55DED-4CC6-60CF-9BE5-22EFAC0E5D18}"/>
                  </a:ext>
                </a:extLst>
              </p:cNvPr>
              <p:cNvSpPr txBox="1">
                <a:spLocks noRot="1" noChangeAspect="1" noMove="1" noResize="1" noEditPoints="1" noAdjustHandles="1" noChangeArrowheads="1" noChangeShapeType="1" noTextEdit="1"/>
              </p:cNvSpPr>
              <p:nvPr/>
            </p:nvSpPr>
            <p:spPr>
              <a:xfrm>
                <a:off x="1584884" y="3490386"/>
                <a:ext cx="1474147" cy="424347"/>
              </a:xfrm>
              <a:prstGeom prst="rect">
                <a:avLst/>
              </a:prstGeom>
              <a:blipFill>
                <a:blip r:embed="rId8"/>
                <a:stretch>
                  <a:fillRect b="-7246"/>
                </a:stretch>
              </a:blipFill>
            </p:spPr>
            <p:txBody>
              <a:bodyPr/>
              <a:lstStyle/>
              <a:p>
                <a:r>
                  <a:rPr lang="zh-CN" altLang="en-US">
                    <a:noFill/>
                  </a:rPr>
                  <a:t> </a:t>
                </a:r>
              </a:p>
            </p:txBody>
          </p:sp>
        </mc:Fallback>
      </mc:AlternateContent>
      <p:cxnSp>
        <p:nvCxnSpPr>
          <p:cNvPr id="14" name="直接连接符 13">
            <a:extLst>
              <a:ext uri="{FF2B5EF4-FFF2-40B4-BE49-F238E27FC236}">
                <a16:creationId xmlns:a16="http://schemas.microsoft.com/office/drawing/2014/main" id="{0493CFD3-67AB-084D-DB87-15AA7C00A3D8}"/>
              </a:ext>
            </a:extLst>
          </p:cNvPr>
          <p:cNvCxnSpPr>
            <a:cxnSpLocks/>
            <a:endCxn id="9" idx="1"/>
          </p:cNvCxnSpPr>
          <p:nvPr/>
        </p:nvCxnSpPr>
        <p:spPr>
          <a:xfrm>
            <a:off x="1013813" y="4070665"/>
            <a:ext cx="1379738" cy="992098"/>
          </a:xfrm>
          <a:prstGeom prst="line">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2AA6AF2C-820B-4E7B-8C66-06570B8A6CB8}"/>
                  </a:ext>
                </a:extLst>
              </p:cNvPr>
              <p:cNvSpPr txBox="1"/>
              <p:nvPr/>
            </p:nvSpPr>
            <p:spPr>
              <a:xfrm>
                <a:off x="1444958" y="5069784"/>
                <a:ext cx="1474147" cy="4243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zh-CN" altLang="en-US" sz="1800" b="0"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𝑠</m:t>
                          </m:r>
                        </m:e>
                        <m:sub>
                          <m:sSub>
                            <m:sSubPr>
                              <m:ctrlPr>
                                <a:rPr kumimoji="0" lang="zh-CN" altLang="en-US" sz="1800" b="0" i="1" u="none" strike="noStrike" kern="1200" cap="none" spc="0" normalizeH="0" baseline="0" noProof="0">
                                  <a:ln>
                                    <a:noFill/>
                                  </a:ln>
                                  <a:solidFill>
                                    <a:srgbClr val="836967"/>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𝑒</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𝑖𝑗</m:t>
                              </m:r>
                            </m:sub>
                          </m:sSub>
                        </m:sub>
                      </m:sSub>
                    </m:oMath>
                  </m:oMathPara>
                </a14:m>
                <a:endParaRPr kumimoji="0" lang="zh-CN" altLang="en-US" sz="1800" b="0" i="0" u="none" strike="noStrike" kern="1200" cap="none" spc="0" normalizeH="0" baseline="0" noProof="0" dirty="0">
                  <a:ln>
                    <a:noFill/>
                  </a:ln>
                  <a:solidFill>
                    <a:prstClr val="black"/>
                  </a:solidFill>
                  <a:effectLst/>
                  <a:uLnTx/>
                  <a:uFillTx/>
                  <a:latin typeface="Times New Roman"/>
                  <a:ea typeface="黑体"/>
                  <a:cs typeface="+mn-cs"/>
                </a:endParaRPr>
              </a:p>
            </p:txBody>
          </p:sp>
        </mc:Choice>
        <mc:Fallback xmlns="">
          <p:sp>
            <p:nvSpPr>
              <p:cNvPr id="15" name="文本框 14">
                <a:extLst>
                  <a:ext uri="{FF2B5EF4-FFF2-40B4-BE49-F238E27FC236}">
                    <a16:creationId xmlns:a16="http://schemas.microsoft.com/office/drawing/2014/main" id="{2AA6AF2C-820B-4E7B-8C66-06570B8A6CB8}"/>
                  </a:ext>
                </a:extLst>
              </p:cNvPr>
              <p:cNvSpPr txBox="1">
                <a:spLocks noRot="1" noChangeAspect="1" noMove="1" noResize="1" noEditPoints="1" noAdjustHandles="1" noChangeArrowheads="1" noChangeShapeType="1" noTextEdit="1"/>
              </p:cNvSpPr>
              <p:nvPr/>
            </p:nvSpPr>
            <p:spPr>
              <a:xfrm>
                <a:off x="1444958" y="5069784"/>
                <a:ext cx="1474147" cy="424347"/>
              </a:xfrm>
              <a:prstGeom prst="rect">
                <a:avLst/>
              </a:prstGeom>
              <a:blipFill>
                <a:blip r:embed="rId9"/>
                <a:stretch>
                  <a:fillRect b="-7246"/>
                </a:stretch>
              </a:blipFill>
            </p:spPr>
            <p:txBody>
              <a:bodyPr/>
              <a:lstStyle/>
              <a:p>
                <a:r>
                  <a:rPr lang="zh-CN" altLang="en-US">
                    <a:noFill/>
                  </a:rPr>
                  <a:t> </a:t>
                </a:r>
              </a:p>
            </p:txBody>
          </p:sp>
        </mc:Fallback>
      </mc:AlternateContent>
      <p:sp>
        <p:nvSpPr>
          <p:cNvPr id="16" name="矩形 15">
            <a:extLst>
              <a:ext uri="{FF2B5EF4-FFF2-40B4-BE49-F238E27FC236}">
                <a16:creationId xmlns:a16="http://schemas.microsoft.com/office/drawing/2014/main" id="{62A4EBBD-CDE7-FCF8-F3DD-104BB91CBA25}"/>
              </a:ext>
            </a:extLst>
          </p:cNvPr>
          <p:cNvSpPr/>
          <p:nvPr/>
        </p:nvSpPr>
        <p:spPr>
          <a:xfrm>
            <a:off x="4949952" y="2607473"/>
            <a:ext cx="1335024" cy="2753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黑体"/>
              <a:cs typeface="+mn-cs"/>
            </a:endParaRPr>
          </a:p>
        </p:txBody>
      </p:sp>
      <p:pic>
        <p:nvPicPr>
          <p:cNvPr id="17" name="图片 16">
            <a:extLst>
              <a:ext uri="{FF2B5EF4-FFF2-40B4-BE49-F238E27FC236}">
                <a16:creationId xmlns:a16="http://schemas.microsoft.com/office/drawing/2014/main" id="{938A3905-1E2C-05AF-7F48-5775D71F3E78}"/>
              </a:ext>
            </a:extLst>
          </p:cNvPr>
          <p:cNvPicPr>
            <a:picLocks noChangeAspect="1"/>
          </p:cNvPicPr>
          <p:nvPr/>
        </p:nvPicPr>
        <p:blipFill>
          <a:blip r:embed="rId10"/>
          <a:stretch>
            <a:fillRect/>
          </a:stretch>
        </p:blipFill>
        <p:spPr>
          <a:xfrm>
            <a:off x="3566160" y="6020394"/>
            <a:ext cx="5791702" cy="472481"/>
          </a:xfrm>
          <a:prstGeom prst="rect">
            <a:avLst/>
          </a:prstGeom>
        </p:spPr>
      </p:pic>
      <p:sp>
        <p:nvSpPr>
          <p:cNvPr id="19" name="Title 1">
            <a:extLst>
              <a:ext uri="{FF2B5EF4-FFF2-40B4-BE49-F238E27FC236}">
                <a16:creationId xmlns:a16="http://schemas.microsoft.com/office/drawing/2014/main" id="{56C15248-0AF8-054F-4861-8E2F80249E9A}"/>
              </a:ext>
            </a:extLst>
          </p:cNvPr>
          <p:cNvSpPr>
            <a:spLocks noGrp="1"/>
          </p:cNvSpPr>
          <p:nvPr>
            <p:ph type="title"/>
          </p:nvPr>
        </p:nvSpPr>
        <p:spPr>
          <a:xfrm>
            <a:off x="838200" y="365125"/>
            <a:ext cx="10515600" cy="1325563"/>
          </a:xfrm>
        </p:spPr>
        <p:txBody>
          <a:bodyPr>
            <a:normAutofit/>
          </a:bodyPr>
          <a:lstStyle/>
          <a:p>
            <a:r>
              <a:rPr lang="en-US" altLang="zh-CN" sz="3600" b="1" dirty="0">
                <a:solidFill>
                  <a:schemeClr val="tx1"/>
                </a:solidFill>
                <a:latin typeface="Times New Roman" panose="02020603050405020304" pitchFamily="18" charset="0"/>
                <a:cs typeface="Times New Roman" panose="02020603050405020304" pitchFamily="18" charset="0"/>
                <a:sym typeface="+mn-ea"/>
              </a:rPr>
              <a:t>LLMs Predicting Graph Tasks</a:t>
            </a:r>
            <a:endParaRPr lang="zh-CN" altLang="en-US" sz="3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灯片编号占位符 3">
            <a:extLst>
              <a:ext uri="{FF2B5EF4-FFF2-40B4-BE49-F238E27FC236}">
                <a16:creationId xmlns:a16="http://schemas.microsoft.com/office/drawing/2014/main" id="{C5CAC7F4-95EA-D7FE-937E-8AEEFA5F1FD2}"/>
              </a:ext>
            </a:extLst>
          </p:cNvPr>
          <p:cNvSpPr txBox="1">
            <a:spLocks/>
          </p:cNvSpPr>
          <p:nvPr/>
        </p:nvSpPr>
        <p:spPr>
          <a:xfrm>
            <a:off x="11668297" y="6492875"/>
            <a:ext cx="523703"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extLst>
      <p:ext uri="{BB962C8B-B14F-4D97-AF65-F5344CB8AC3E}">
        <p14:creationId xmlns:p14="http://schemas.microsoft.com/office/powerpoint/2010/main" val="201440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dirty="0">
                <a:latin typeface="微软雅黑" panose="020B0503020204020204" pitchFamily="34" charset="-122"/>
                <a:ea typeface="微软雅黑" panose="020B0503020204020204" pitchFamily="34" charset="-122"/>
              </a:rPr>
              <a:t>目录</a:t>
            </a:r>
            <a:endParaRPr lang="en-US"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4294967295"/>
          </p:nvPr>
        </p:nvSpPr>
        <p:spPr>
          <a:xfrm>
            <a:off x="146824" y="1735138"/>
            <a:ext cx="11898351" cy="4621212"/>
          </a:xfrm>
        </p:spPr>
        <p:txBody>
          <a:bodyPr>
            <a:normAutofit/>
          </a:bodyPr>
          <a:lstStyle/>
          <a:p>
            <a:pPr marL="514350" indent="-514350" algn="just">
              <a:lnSpc>
                <a:spcPct val="100000"/>
              </a:lnSpc>
              <a:spcBef>
                <a:spcPts val="0"/>
              </a:spcBef>
              <a:buFont typeface="+mj-lt"/>
              <a:buAutoNum type="arabicPeriod"/>
            </a:pPr>
            <a:r>
              <a:rPr lang="zh-CN" altLang="en-US" sz="3100" dirty="0">
                <a:latin typeface="Times New Roman" panose="02020603050405020304" pitchFamily="18" charset="0"/>
                <a:sym typeface="+mn-ea"/>
              </a:rPr>
              <a:t>概述</a:t>
            </a:r>
            <a:endParaRPr lang="zh-CN" altLang="en-US" sz="3100" dirty="0">
              <a:latin typeface="Times New Roman" panose="02020603050405020304" pitchFamily="18" charset="0"/>
            </a:endParaRPr>
          </a:p>
          <a:p>
            <a:pPr marL="457200" lvl="1" indent="0" algn="just">
              <a:lnSpc>
                <a:spcPct val="100000"/>
              </a:lnSpc>
              <a:spcBef>
                <a:spcPts val="0"/>
              </a:spcBef>
              <a:buNone/>
            </a:pPr>
            <a:endParaRPr lang="en-US" altLang="zh-CN" sz="3100" dirty="0">
              <a:latin typeface="Times New Roman" panose="02020603050405020304" pitchFamily="18" charset="0"/>
            </a:endParaRPr>
          </a:p>
          <a:p>
            <a:pPr marL="514350" lvl="0" indent="-514350" algn="just">
              <a:lnSpc>
                <a:spcPct val="100000"/>
              </a:lnSpc>
              <a:spcBef>
                <a:spcPts val="0"/>
              </a:spcBef>
              <a:buClrTx/>
              <a:buSzTx/>
              <a:buFont typeface="+mj-lt"/>
              <a:buAutoNum type="arabicPeriod"/>
            </a:pPr>
            <a:r>
              <a:rPr lang="en-US" altLang="zh-CN" sz="3100" dirty="0">
                <a:latin typeface="Times New Roman" panose="02020603050405020304" pitchFamily="18" charset="0"/>
                <a:sym typeface="+mn-ea"/>
              </a:rPr>
              <a:t>LLMs Enhance Graph Learning</a:t>
            </a:r>
          </a:p>
          <a:p>
            <a:pPr marL="457200" lvl="1" indent="457200" algn="just">
              <a:lnSpc>
                <a:spcPct val="100000"/>
              </a:lnSpc>
              <a:spcBef>
                <a:spcPts val="0"/>
              </a:spcBef>
              <a:buClrTx/>
              <a:buSzTx/>
            </a:pPr>
            <a:r>
              <a:rPr lang="en-US" altLang="zh-CN" sz="3100" dirty="0">
                <a:latin typeface="Times New Roman" panose="02020603050405020304" pitchFamily="18" charset="0"/>
                <a:sym typeface="+mn-ea"/>
              </a:rPr>
              <a:t>LLMs Augmenting Graph Algorithms -- </a:t>
            </a:r>
            <a:r>
              <a:rPr lang="en-US" altLang="zh-CN" sz="3100" dirty="0" err="1">
                <a:latin typeface="Times New Roman" panose="02020603050405020304" pitchFamily="18" charset="0"/>
                <a:sym typeface="+mn-ea"/>
              </a:rPr>
              <a:t>arXiv</a:t>
            </a:r>
            <a:r>
              <a:rPr lang="en-US" altLang="zh-CN" sz="3100" dirty="0">
                <a:latin typeface="Times New Roman" panose="02020603050405020304" pitchFamily="18" charset="0"/>
                <a:sym typeface="+mn-ea"/>
              </a:rPr>
              <a:t> 2023.07,WSDM24</a:t>
            </a:r>
          </a:p>
          <a:p>
            <a:pPr marL="457200" lvl="1" indent="457200" algn="just">
              <a:lnSpc>
                <a:spcPct val="100000"/>
              </a:lnSpc>
              <a:spcBef>
                <a:spcPts val="0"/>
              </a:spcBef>
            </a:pPr>
            <a:r>
              <a:rPr lang="en-US" altLang="zh-CN" sz="3100" dirty="0">
                <a:latin typeface="Times New Roman" panose="02020603050405020304" pitchFamily="18" charset="0"/>
                <a:sym typeface="+mn-ea"/>
              </a:rPr>
              <a:t>LLMs Predicting Graph Tasks-- </a:t>
            </a:r>
            <a:r>
              <a:rPr lang="en-US" altLang="zh-CN" sz="3100" dirty="0" err="1">
                <a:latin typeface="Times New Roman" panose="02020603050405020304" pitchFamily="18" charset="0"/>
                <a:sym typeface="+mn-ea"/>
              </a:rPr>
              <a:t>arXiv</a:t>
            </a:r>
            <a:r>
              <a:rPr lang="en-US" altLang="zh-CN" sz="3100" dirty="0">
                <a:latin typeface="Times New Roman" panose="02020603050405020304" pitchFamily="18" charset="0"/>
                <a:sym typeface="+mn-ea"/>
              </a:rPr>
              <a:t> 2023.09</a:t>
            </a:r>
          </a:p>
          <a:p>
            <a:pPr marL="457200" lvl="1" indent="457200" algn="just">
              <a:lnSpc>
                <a:spcPct val="100000"/>
              </a:lnSpc>
              <a:spcBef>
                <a:spcPts val="0"/>
              </a:spcBef>
              <a:buClrTx/>
              <a:buSzTx/>
            </a:pPr>
            <a:r>
              <a:rPr lang="en-US" altLang="zh-CN" sz="3100" dirty="0">
                <a:latin typeface="Times New Roman" panose="02020603050405020304" pitchFamily="18" charset="0"/>
                <a:sym typeface="+mn-ea"/>
              </a:rPr>
              <a:t>LLMs Constructing Graphs-- SIGKDD 2023</a:t>
            </a:r>
          </a:p>
          <a:p>
            <a:pPr marL="457200" lvl="1" indent="457200" algn="just">
              <a:lnSpc>
                <a:spcPct val="100000"/>
              </a:lnSpc>
              <a:spcBef>
                <a:spcPts val="0"/>
              </a:spcBef>
              <a:buClrTx/>
              <a:buSzTx/>
            </a:pPr>
            <a:endParaRPr lang="en-US" altLang="zh-CN" sz="3100" dirty="0">
              <a:latin typeface="Times New Roman" panose="02020603050405020304" pitchFamily="18" charset="0"/>
            </a:endParaRPr>
          </a:p>
          <a:p>
            <a:pPr marL="514350" lvl="0" indent="-514350" algn="just">
              <a:lnSpc>
                <a:spcPct val="100000"/>
              </a:lnSpc>
              <a:spcBef>
                <a:spcPts val="0"/>
              </a:spcBef>
              <a:buFont typeface="+mj-lt"/>
              <a:buAutoNum type="arabicPeriod"/>
            </a:pPr>
            <a:r>
              <a:rPr lang="en-US" altLang="zh-CN" sz="3100" dirty="0">
                <a:latin typeface="Times New Roman" panose="02020603050405020304" pitchFamily="18" charset="0"/>
                <a:sym typeface="+mn-ea"/>
              </a:rPr>
              <a:t>Graphs Enhance LLM Ability</a:t>
            </a:r>
          </a:p>
          <a:p>
            <a:pPr marL="457200" lvl="1" indent="457200" algn="just">
              <a:lnSpc>
                <a:spcPct val="100000"/>
              </a:lnSpc>
              <a:spcBef>
                <a:spcPts val="0"/>
              </a:spcBef>
            </a:pPr>
            <a:r>
              <a:rPr lang="en-US" altLang="zh-CN" sz="3100" dirty="0">
                <a:latin typeface="Times New Roman" panose="02020603050405020304" pitchFamily="18" charset="0"/>
                <a:sym typeface="+mn-ea"/>
              </a:rPr>
              <a:t>Graph of Thoughts Prompting -- </a:t>
            </a:r>
            <a:r>
              <a:rPr lang="en-US" altLang="zh-CN" sz="3100" dirty="0" err="1">
                <a:latin typeface="Times New Roman" panose="02020603050405020304" pitchFamily="18" charset="0"/>
                <a:sym typeface="+mn-ea"/>
              </a:rPr>
              <a:t>arXiv</a:t>
            </a:r>
            <a:r>
              <a:rPr lang="en-US" altLang="zh-CN" sz="3100" dirty="0">
                <a:latin typeface="Times New Roman" panose="02020603050405020304" pitchFamily="18" charset="0"/>
                <a:sym typeface="+mn-ea"/>
              </a:rPr>
              <a:t> 2023.08</a:t>
            </a:r>
          </a:p>
          <a:p>
            <a:pPr marL="457200" lvl="1" indent="0" algn="just">
              <a:lnSpc>
                <a:spcPct val="100000"/>
              </a:lnSpc>
              <a:spcBef>
                <a:spcPts val="0"/>
              </a:spcBef>
              <a:buNone/>
            </a:pPr>
            <a:endParaRPr lang="en-US" altLang="zh-CN" sz="3100" dirty="0">
              <a:latin typeface="Times New Roman" panose="02020603050405020304" pitchFamily="18" charset="0"/>
              <a:sym typeface="+mn-ea"/>
            </a:endParaRPr>
          </a:p>
        </p:txBody>
      </p:sp>
      <p:sp>
        <p:nvSpPr>
          <p:cNvPr id="4" name="灯片编号占位符 3"/>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F47A62D0-EE7F-DFD8-BE03-6BE470BA087D}"/>
              </a:ext>
            </a:extLst>
          </p:cNvPr>
          <p:cNvPicPr>
            <a:picLocks noChangeAspect="1"/>
          </p:cNvPicPr>
          <p:nvPr/>
        </p:nvPicPr>
        <p:blipFill>
          <a:blip r:embed="rId3"/>
          <a:stretch>
            <a:fillRect/>
          </a:stretch>
        </p:blipFill>
        <p:spPr>
          <a:xfrm>
            <a:off x="91213" y="2110829"/>
            <a:ext cx="7476234" cy="3709917"/>
          </a:xfrm>
          <a:prstGeom prst="rect">
            <a:avLst/>
          </a:prstGeom>
        </p:spPr>
      </p:pic>
      <p:pic>
        <p:nvPicPr>
          <p:cNvPr id="20" name="图片 19">
            <a:extLst>
              <a:ext uri="{FF2B5EF4-FFF2-40B4-BE49-F238E27FC236}">
                <a16:creationId xmlns:a16="http://schemas.microsoft.com/office/drawing/2014/main" id="{6C395245-A36F-75F5-DD74-7923ABB3EAFF}"/>
              </a:ext>
            </a:extLst>
          </p:cNvPr>
          <p:cNvPicPr>
            <a:picLocks noChangeAspect="1"/>
          </p:cNvPicPr>
          <p:nvPr/>
        </p:nvPicPr>
        <p:blipFill>
          <a:blip r:embed="rId4"/>
          <a:stretch>
            <a:fillRect/>
          </a:stretch>
        </p:blipFill>
        <p:spPr>
          <a:xfrm>
            <a:off x="7567447" y="2787325"/>
            <a:ext cx="4500000" cy="679246"/>
          </a:xfrm>
          <a:prstGeom prst="rect">
            <a:avLst/>
          </a:prstGeom>
        </p:spPr>
      </p:pic>
      <p:pic>
        <p:nvPicPr>
          <p:cNvPr id="21" name="图片 20">
            <a:extLst>
              <a:ext uri="{FF2B5EF4-FFF2-40B4-BE49-F238E27FC236}">
                <a16:creationId xmlns:a16="http://schemas.microsoft.com/office/drawing/2014/main" id="{8DB6594C-9B71-C642-01BF-999CD0DB260C}"/>
              </a:ext>
            </a:extLst>
          </p:cNvPr>
          <p:cNvPicPr>
            <a:picLocks noChangeAspect="1"/>
          </p:cNvPicPr>
          <p:nvPr/>
        </p:nvPicPr>
        <p:blipFill>
          <a:blip r:embed="rId5"/>
          <a:stretch>
            <a:fillRect/>
          </a:stretch>
        </p:blipFill>
        <p:spPr>
          <a:xfrm>
            <a:off x="7567447" y="2110829"/>
            <a:ext cx="4500000" cy="600000"/>
          </a:xfrm>
          <a:prstGeom prst="rect">
            <a:avLst/>
          </a:prstGeom>
        </p:spPr>
      </p:pic>
      <p:sp>
        <p:nvSpPr>
          <p:cNvPr id="22" name="文本框 21">
            <a:extLst>
              <a:ext uri="{FF2B5EF4-FFF2-40B4-BE49-F238E27FC236}">
                <a16:creationId xmlns:a16="http://schemas.microsoft.com/office/drawing/2014/main" id="{33A8477B-E917-7A7E-EB1D-1B65F9EFF0D7}"/>
              </a:ext>
            </a:extLst>
          </p:cNvPr>
          <p:cNvSpPr txBox="1"/>
          <p:nvPr/>
        </p:nvSpPr>
        <p:spPr>
          <a:xfrm>
            <a:off x="7759336" y="3754819"/>
            <a:ext cx="22609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Times New Roman"/>
                <a:ea typeface="黑体"/>
                <a:cs typeface="+mn-cs"/>
              </a:rPr>
              <a:t>prompt graph：</a:t>
            </a:r>
          </a:p>
        </p:txBody>
      </p:sp>
      <p:pic>
        <p:nvPicPr>
          <p:cNvPr id="23" name="图片 22">
            <a:extLst>
              <a:ext uri="{FF2B5EF4-FFF2-40B4-BE49-F238E27FC236}">
                <a16:creationId xmlns:a16="http://schemas.microsoft.com/office/drawing/2014/main" id="{ED9DDFF2-9A46-F789-A2CF-AAC4D0808B9F}"/>
              </a:ext>
            </a:extLst>
          </p:cNvPr>
          <p:cNvPicPr>
            <a:picLocks noChangeAspect="1"/>
          </p:cNvPicPr>
          <p:nvPr/>
        </p:nvPicPr>
        <p:blipFill rotWithShape="1">
          <a:blip r:embed="rId6"/>
          <a:srcRect t="4764" b="8358"/>
          <a:stretch/>
        </p:blipFill>
        <p:spPr>
          <a:xfrm>
            <a:off x="7835536" y="5124675"/>
            <a:ext cx="4066904" cy="330527"/>
          </a:xfrm>
          <a:prstGeom prst="rect">
            <a:avLst/>
          </a:prstGeom>
        </p:spPr>
      </p:pic>
      <p:pic>
        <p:nvPicPr>
          <p:cNvPr id="24" name="图片 23">
            <a:extLst>
              <a:ext uri="{FF2B5EF4-FFF2-40B4-BE49-F238E27FC236}">
                <a16:creationId xmlns:a16="http://schemas.microsoft.com/office/drawing/2014/main" id="{773C89E5-906A-7486-92C6-7767902A5406}"/>
              </a:ext>
            </a:extLst>
          </p:cNvPr>
          <p:cNvPicPr>
            <a:picLocks noChangeAspect="1"/>
          </p:cNvPicPr>
          <p:nvPr/>
        </p:nvPicPr>
        <p:blipFill>
          <a:blip r:embed="rId7"/>
          <a:stretch>
            <a:fillRect/>
          </a:stretch>
        </p:blipFill>
        <p:spPr>
          <a:xfrm>
            <a:off x="7835536" y="4162926"/>
            <a:ext cx="2184764" cy="361808"/>
          </a:xfrm>
          <a:prstGeom prst="rect">
            <a:avLst/>
          </a:prstGeom>
        </p:spPr>
      </p:pic>
      <p:sp>
        <p:nvSpPr>
          <p:cNvPr id="25" name="文本框 24">
            <a:extLst>
              <a:ext uri="{FF2B5EF4-FFF2-40B4-BE49-F238E27FC236}">
                <a16:creationId xmlns:a16="http://schemas.microsoft.com/office/drawing/2014/main" id="{98A3D53E-A0F3-3759-3E50-A045CF191752}"/>
              </a:ext>
            </a:extLst>
          </p:cNvPr>
          <p:cNvSpPr txBox="1"/>
          <p:nvPr/>
        </p:nvSpPr>
        <p:spPr>
          <a:xfrm>
            <a:off x="7797436" y="4640038"/>
            <a:ext cx="22609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Times New Roman"/>
                <a:ea typeface="黑体"/>
                <a:cs typeface="+mn-cs"/>
              </a:rPr>
              <a:t>prompt</a:t>
            </a:r>
            <a:r>
              <a:rPr kumimoji="0" lang="en-US" altLang="zh-CN" sz="1800" b="1" i="0" u="none" strike="noStrike" kern="1200" cap="none" spc="0" normalizeH="0" baseline="0" noProof="0" dirty="0">
                <a:ln>
                  <a:noFill/>
                </a:ln>
                <a:solidFill>
                  <a:prstClr val="black"/>
                </a:solidFill>
                <a:effectLst/>
                <a:uLnTx/>
                <a:uFillTx/>
                <a:latin typeface="Times New Roman"/>
                <a:ea typeface="黑体"/>
                <a:cs typeface="+mn-cs"/>
              </a:rPr>
              <a:t>ed</a:t>
            </a:r>
            <a:r>
              <a:rPr kumimoji="0" lang="zh-CN" altLang="en-US" sz="1800" b="1" i="0" u="none" strike="noStrike" kern="1200" cap="none" spc="0" normalizeH="0" baseline="0" noProof="0" dirty="0">
                <a:ln>
                  <a:noFill/>
                </a:ln>
                <a:solidFill>
                  <a:prstClr val="black"/>
                </a:solidFill>
                <a:effectLst/>
                <a:uLnTx/>
                <a:uFillTx/>
                <a:latin typeface="Times New Roman"/>
                <a:ea typeface="黑体"/>
                <a:cs typeface="+mn-cs"/>
              </a:rPr>
              <a:t> graph：</a:t>
            </a:r>
          </a:p>
        </p:txBody>
      </p:sp>
      <p:sp>
        <p:nvSpPr>
          <p:cNvPr id="29" name="Title 1">
            <a:extLst>
              <a:ext uri="{FF2B5EF4-FFF2-40B4-BE49-F238E27FC236}">
                <a16:creationId xmlns:a16="http://schemas.microsoft.com/office/drawing/2014/main" id="{FF13D6A2-DD5A-7903-FE69-782B42D06E99}"/>
              </a:ext>
            </a:extLst>
          </p:cNvPr>
          <p:cNvSpPr>
            <a:spLocks noGrp="1"/>
          </p:cNvSpPr>
          <p:nvPr>
            <p:ph type="title"/>
          </p:nvPr>
        </p:nvSpPr>
        <p:spPr>
          <a:xfrm>
            <a:off x="838200" y="365125"/>
            <a:ext cx="10515600" cy="1325563"/>
          </a:xfrm>
        </p:spPr>
        <p:txBody>
          <a:bodyPr>
            <a:normAutofit/>
          </a:bodyPr>
          <a:lstStyle/>
          <a:p>
            <a:r>
              <a:rPr lang="en-US" altLang="zh-CN" sz="3600" b="1" dirty="0">
                <a:solidFill>
                  <a:schemeClr val="tx1"/>
                </a:solidFill>
                <a:latin typeface="Times New Roman" panose="02020603050405020304" pitchFamily="18" charset="0"/>
                <a:cs typeface="Times New Roman" panose="02020603050405020304" pitchFamily="18" charset="0"/>
                <a:sym typeface="+mn-ea"/>
              </a:rPr>
              <a:t>LLMs Predicting Graph Tasks</a:t>
            </a:r>
            <a:endParaRPr lang="zh-CN" altLang="en-US" sz="3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800F89BD-4427-8D07-A8DA-B4A5C4EAC5C5}"/>
              </a:ext>
            </a:extLst>
          </p:cNvPr>
          <p:cNvSpPr txBox="1"/>
          <p:nvPr/>
        </p:nvSpPr>
        <p:spPr>
          <a:xfrm>
            <a:off x="782227" y="1690688"/>
            <a:ext cx="60942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Times New Roman"/>
                <a:ea typeface="黑体"/>
                <a:cs typeface="+mn-cs"/>
              </a:rPr>
              <a:t>NOI</a:t>
            </a:r>
            <a:r>
              <a:rPr kumimoji="0" lang="zh-CN" altLang="en-US" sz="2800" b="0" i="0" u="none" strike="noStrike" kern="1200" cap="none" spc="0" normalizeH="0" baseline="0" noProof="0" dirty="0">
                <a:ln>
                  <a:noFill/>
                </a:ln>
                <a:solidFill>
                  <a:prstClr val="black"/>
                </a:solidFill>
                <a:effectLst/>
                <a:uLnTx/>
                <a:uFillTx/>
                <a:latin typeface="Times New Roman"/>
                <a:ea typeface="黑体"/>
                <a:cs typeface="+mn-cs"/>
              </a:rPr>
              <a:t>：</a:t>
            </a:r>
          </a:p>
        </p:txBody>
      </p:sp>
      <p:sp>
        <p:nvSpPr>
          <p:cNvPr id="2" name="灯片编号占位符 3">
            <a:extLst>
              <a:ext uri="{FF2B5EF4-FFF2-40B4-BE49-F238E27FC236}">
                <a16:creationId xmlns:a16="http://schemas.microsoft.com/office/drawing/2014/main" id="{2808B6E5-364C-9EB3-9F67-80C34560C1A4}"/>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extLst>
      <p:ext uri="{BB962C8B-B14F-4D97-AF65-F5344CB8AC3E}">
        <p14:creationId xmlns:p14="http://schemas.microsoft.com/office/powerpoint/2010/main" val="2522656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707B761-6D28-3377-304E-06D93B7757DD}"/>
              </a:ext>
            </a:extLst>
          </p:cNvPr>
          <p:cNvPicPr>
            <a:picLocks noChangeAspect="1"/>
          </p:cNvPicPr>
          <p:nvPr/>
        </p:nvPicPr>
        <p:blipFill>
          <a:blip r:embed="rId3"/>
          <a:stretch>
            <a:fillRect/>
          </a:stretch>
        </p:blipFill>
        <p:spPr>
          <a:xfrm>
            <a:off x="666284" y="1690688"/>
            <a:ext cx="11065172" cy="4110185"/>
          </a:xfrm>
          <a:prstGeom prst="rect">
            <a:avLst/>
          </a:prstGeom>
        </p:spPr>
      </p:pic>
      <p:pic>
        <p:nvPicPr>
          <p:cNvPr id="8" name="图片 7">
            <a:extLst>
              <a:ext uri="{FF2B5EF4-FFF2-40B4-BE49-F238E27FC236}">
                <a16:creationId xmlns:a16="http://schemas.microsoft.com/office/drawing/2014/main" id="{53B61DB5-AA9C-2006-044C-0EDE3192DF7C}"/>
              </a:ext>
            </a:extLst>
          </p:cNvPr>
          <p:cNvPicPr>
            <a:picLocks noChangeAspect="1"/>
          </p:cNvPicPr>
          <p:nvPr/>
        </p:nvPicPr>
        <p:blipFill>
          <a:blip r:embed="rId4"/>
          <a:stretch>
            <a:fillRect/>
          </a:stretch>
        </p:blipFill>
        <p:spPr>
          <a:xfrm>
            <a:off x="6742200" y="6346965"/>
            <a:ext cx="4510732" cy="444191"/>
          </a:xfrm>
          <a:prstGeom prst="rect">
            <a:avLst/>
          </a:prstGeom>
        </p:spPr>
      </p:pic>
      <p:pic>
        <p:nvPicPr>
          <p:cNvPr id="9" name="图片 8">
            <a:extLst>
              <a:ext uri="{FF2B5EF4-FFF2-40B4-BE49-F238E27FC236}">
                <a16:creationId xmlns:a16="http://schemas.microsoft.com/office/drawing/2014/main" id="{3408D589-C5F8-94E3-649C-C1B5DBE76367}"/>
              </a:ext>
            </a:extLst>
          </p:cNvPr>
          <p:cNvPicPr>
            <a:picLocks noChangeAspect="1"/>
          </p:cNvPicPr>
          <p:nvPr/>
        </p:nvPicPr>
        <p:blipFill>
          <a:blip r:embed="rId5"/>
          <a:stretch>
            <a:fillRect/>
          </a:stretch>
        </p:blipFill>
        <p:spPr>
          <a:xfrm>
            <a:off x="5947446" y="5712908"/>
            <a:ext cx="6100239" cy="660073"/>
          </a:xfrm>
          <a:prstGeom prst="rect">
            <a:avLst/>
          </a:prstGeom>
        </p:spPr>
      </p:pic>
      <p:sp>
        <p:nvSpPr>
          <p:cNvPr id="10" name="矩形 9">
            <a:extLst>
              <a:ext uri="{FF2B5EF4-FFF2-40B4-BE49-F238E27FC236}">
                <a16:creationId xmlns:a16="http://schemas.microsoft.com/office/drawing/2014/main" id="{223EF8E2-1A11-FDC0-C596-7F5A653D450A}"/>
              </a:ext>
            </a:extLst>
          </p:cNvPr>
          <p:cNvSpPr/>
          <p:nvPr/>
        </p:nvSpPr>
        <p:spPr>
          <a:xfrm>
            <a:off x="8119110" y="1523048"/>
            <a:ext cx="3612346" cy="4110185"/>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黑体"/>
              <a:cs typeface="+mn-cs"/>
            </a:endParaRPr>
          </a:p>
        </p:txBody>
      </p:sp>
      <p:sp>
        <p:nvSpPr>
          <p:cNvPr id="11" name="Title 1">
            <a:extLst>
              <a:ext uri="{FF2B5EF4-FFF2-40B4-BE49-F238E27FC236}">
                <a16:creationId xmlns:a16="http://schemas.microsoft.com/office/drawing/2014/main" id="{385B4CC2-619D-D054-F5B4-960BA4F6261A}"/>
              </a:ext>
            </a:extLst>
          </p:cNvPr>
          <p:cNvSpPr>
            <a:spLocks noGrp="1"/>
          </p:cNvSpPr>
          <p:nvPr>
            <p:ph type="title"/>
          </p:nvPr>
        </p:nvSpPr>
        <p:spPr>
          <a:xfrm>
            <a:off x="838200" y="365125"/>
            <a:ext cx="10515600" cy="1325563"/>
          </a:xfrm>
        </p:spPr>
        <p:txBody>
          <a:bodyPr>
            <a:normAutofit/>
          </a:bodyPr>
          <a:lstStyle/>
          <a:p>
            <a:r>
              <a:rPr lang="en-US" altLang="zh-CN" sz="3600" b="1" dirty="0">
                <a:solidFill>
                  <a:schemeClr val="tx1"/>
                </a:solidFill>
                <a:latin typeface="Times New Roman" panose="02020603050405020304" pitchFamily="18" charset="0"/>
                <a:cs typeface="Times New Roman" panose="02020603050405020304" pitchFamily="18" charset="0"/>
                <a:sym typeface="+mn-ea"/>
              </a:rPr>
              <a:t>LLMs Predicting Graph Tasks</a:t>
            </a:r>
            <a:endParaRPr lang="zh-CN" altLang="en-US" sz="3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灯片编号占位符 3">
            <a:extLst>
              <a:ext uri="{FF2B5EF4-FFF2-40B4-BE49-F238E27FC236}">
                <a16:creationId xmlns:a16="http://schemas.microsoft.com/office/drawing/2014/main" id="{39FB710E-01EB-552F-9AFA-E048249E22C6}"/>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extLst>
      <p:ext uri="{BB962C8B-B14F-4D97-AF65-F5344CB8AC3E}">
        <p14:creationId xmlns:p14="http://schemas.microsoft.com/office/powerpoint/2010/main" val="404148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7D138CE-22E4-2B1F-6C6D-DC4944E7DDD7}"/>
              </a:ext>
            </a:extLst>
          </p:cNvPr>
          <p:cNvPicPr>
            <a:picLocks noChangeAspect="1"/>
          </p:cNvPicPr>
          <p:nvPr/>
        </p:nvPicPr>
        <p:blipFill>
          <a:blip r:embed="rId3"/>
          <a:stretch>
            <a:fillRect/>
          </a:stretch>
        </p:blipFill>
        <p:spPr>
          <a:xfrm>
            <a:off x="1424535" y="1690688"/>
            <a:ext cx="9342930" cy="5082980"/>
          </a:xfrm>
          <a:prstGeom prst="rect">
            <a:avLst/>
          </a:prstGeom>
        </p:spPr>
      </p:pic>
      <p:sp>
        <p:nvSpPr>
          <p:cNvPr id="4" name="Title 1">
            <a:extLst>
              <a:ext uri="{FF2B5EF4-FFF2-40B4-BE49-F238E27FC236}">
                <a16:creationId xmlns:a16="http://schemas.microsoft.com/office/drawing/2014/main" id="{6F4A2F3D-73DB-060E-BF97-D1AA28110881}"/>
              </a:ext>
            </a:extLst>
          </p:cNvPr>
          <p:cNvSpPr>
            <a:spLocks noGrp="1"/>
          </p:cNvSpPr>
          <p:nvPr>
            <p:ph type="title"/>
          </p:nvPr>
        </p:nvSpPr>
        <p:spPr>
          <a:xfrm>
            <a:off x="838200" y="365125"/>
            <a:ext cx="10515600" cy="1325563"/>
          </a:xfrm>
        </p:spPr>
        <p:txBody>
          <a:bodyPr>
            <a:normAutofit/>
          </a:bodyPr>
          <a:lstStyle/>
          <a:p>
            <a:r>
              <a:rPr lang="en-US" altLang="zh-CN" sz="3600" b="1" dirty="0">
                <a:solidFill>
                  <a:schemeClr val="tx1"/>
                </a:solidFill>
                <a:latin typeface="Times New Roman" panose="02020603050405020304" pitchFamily="18" charset="0"/>
                <a:cs typeface="Times New Roman" panose="02020603050405020304" pitchFamily="18" charset="0"/>
                <a:sym typeface="+mn-ea"/>
              </a:rPr>
              <a:t>LLMs Predicting Graph Tasks</a:t>
            </a:r>
            <a:endParaRPr lang="zh-CN" altLang="en-US" sz="3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a16="http://schemas.microsoft.com/office/drawing/2014/main" id="{93D7FBF2-A2AB-04C1-162A-93119F7D32B6}"/>
              </a:ext>
            </a:extLst>
          </p:cNvPr>
          <p:cNvSpPr/>
          <p:nvPr/>
        </p:nvSpPr>
        <p:spPr>
          <a:xfrm>
            <a:off x="335164" y="1456262"/>
            <a:ext cx="1981200" cy="4688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示例</a:t>
            </a:r>
          </a:p>
        </p:txBody>
      </p:sp>
      <p:sp>
        <p:nvSpPr>
          <p:cNvPr id="5" name="灯片编号占位符 3">
            <a:extLst>
              <a:ext uri="{FF2B5EF4-FFF2-40B4-BE49-F238E27FC236}">
                <a16:creationId xmlns:a16="http://schemas.microsoft.com/office/drawing/2014/main" id="{9857F596-580D-AC3E-D5F2-8D68A870081B}"/>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extLst>
      <p:ext uri="{BB962C8B-B14F-4D97-AF65-F5344CB8AC3E}">
        <p14:creationId xmlns:p14="http://schemas.microsoft.com/office/powerpoint/2010/main" val="313796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6515B0D-77E2-94F8-3C46-5C1349F1B606}"/>
              </a:ext>
            </a:extLst>
          </p:cNvPr>
          <p:cNvPicPr>
            <a:picLocks noChangeAspect="1"/>
          </p:cNvPicPr>
          <p:nvPr/>
        </p:nvPicPr>
        <p:blipFill>
          <a:blip r:embed="rId3"/>
          <a:stretch>
            <a:fillRect/>
          </a:stretch>
        </p:blipFill>
        <p:spPr>
          <a:xfrm>
            <a:off x="1011896" y="2100493"/>
            <a:ext cx="5187520" cy="4227552"/>
          </a:xfrm>
          <a:prstGeom prst="rect">
            <a:avLst/>
          </a:prstGeom>
        </p:spPr>
      </p:pic>
      <p:pic>
        <p:nvPicPr>
          <p:cNvPr id="5" name="图片 4">
            <a:extLst>
              <a:ext uri="{FF2B5EF4-FFF2-40B4-BE49-F238E27FC236}">
                <a16:creationId xmlns:a16="http://schemas.microsoft.com/office/drawing/2014/main" id="{DB967634-AF83-21A3-C543-24B2D309BD6D}"/>
              </a:ext>
            </a:extLst>
          </p:cNvPr>
          <p:cNvPicPr>
            <a:picLocks noChangeAspect="1"/>
          </p:cNvPicPr>
          <p:nvPr/>
        </p:nvPicPr>
        <p:blipFill>
          <a:blip r:embed="rId4"/>
          <a:stretch>
            <a:fillRect/>
          </a:stretch>
        </p:blipFill>
        <p:spPr>
          <a:xfrm>
            <a:off x="6373585" y="1993940"/>
            <a:ext cx="4669971" cy="4227553"/>
          </a:xfrm>
          <a:prstGeom prst="rect">
            <a:avLst/>
          </a:prstGeom>
        </p:spPr>
      </p:pic>
      <p:sp>
        <p:nvSpPr>
          <p:cNvPr id="6" name="Title 1">
            <a:extLst>
              <a:ext uri="{FF2B5EF4-FFF2-40B4-BE49-F238E27FC236}">
                <a16:creationId xmlns:a16="http://schemas.microsoft.com/office/drawing/2014/main" id="{B0BC85E3-C852-D030-F65E-81CD8C6AF48D}"/>
              </a:ext>
            </a:extLst>
          </p:cNvPr>
          <p:cNvSpPr>
            <a:spLocks noGrp="1"/>
          </p:cNvSpPr>
          <p:nvPr>
            <p:ph type="title"/>
          </p:nvPr>
        </p:nvSpPr>
        <p:spPr>
          <a:xfrm>
            <a:off x="838200" y="365125"/>
            <a:ext cx="10515600" cy="1325563"/>
          </a:xfrm>
        </p:spPr>
        <p:txBody>
          <a:bodyPr>
            <a:normAutofit/>
          </a:bodyPr>
          <a:lstStyle/>
          <a:p>
            <a:r>
              <a:rPr lang="en-US" altLang="zh-CN" sz="3600" b="1" dirty="0">
                <a:solidFill>
                  <a:schemeClr val="tx1"/>
                </a:solidFill>
                <a:latin typeface="Times New Roman" panose="02020603050405020304" pitchFamily="18" charset="0"/>
                <a:cs typeface="Times New Roman" panose="02020603050405020304" pitchFamily="18" charset="0"/>
                <a:sym typeface="+mn-ea"/>
              </a:rPr>
              <a:t>LLMs Predicting Graph Tasks</a:t>
            </a:r>
            <a:endParaRPr lang="zh-CN" altLang="en-US" sz="3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a16="http://schemas.microsoft.com/office/drawing/2014/main" id="{70E3613C-5790-6A25-223C-98A396C552AD}"/>
              </a:ext>
            </a:extLst>
          </p:cNvPr>
          <p:cNvSpPr/>
          <p:nvPr/>
        </p:nvSpPr>
        <p:spPr>
          <a:xfrm>
            <a:off x="502432" y="1535873"/>
            <a:ext cx="1981200" cy="46885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实验结果</a:t>
            </a:r>
          </a:p>
        </p:txBody>
      </p:sp>
      <p:sp>
        <p:nvSpPr>
          <p:cNvPr id="3" name="灯片编号占位符 3">
            <a:extLst>
              <a:ext uri="{FF2B5EF4-FFF2-40B4-BE49-F238E27FC236}">
                <a16:creationId xmlns:a16="http://schemas.microsoft.com/office/drawing/2014/main" id="{899970B5-CE3C-9BB8-D4D1-60222EAF92A5}"/>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extLst>
      <p:ext uri="{BB962C8B-B14F-4D97-AF65-F5344CB8AC3E}">
        <p14:creationId xmlns:p14="http://schemas.microsoft.com/office/powerpoint/2010/main" val="194270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1BEE61F-8DD6-068E-C57A-EFD2902EBBD1}"/>
              </a:ext>
            </a:extLst>
          </p:cNvPr>
          <p:cNvPicPr>
            <a:picLocks noChangeAspect="1"/>
          </p:cNvPicPr>
          <p:nvPr/>
        </p:nvPicPr>
        <p:blipFill>
          <a:blip r:embed="rId3"/>
          <a:stretch>
            <a:fillRect/>
          </a:stretch>
        </p:blipFill>
        <p:spPr>
          <a:xfrm>
            <a:off x="200802" y="4763982"/>
            <a:ext cx="6544835" cy="1594492"/>
          </a:xfrm>
          <a:prstGeom prst="rect">
            <a:avLst/>
          </a:prstGeom>
        </p:spPr>
      </p:pic>
      <p:sp>
        <p:nvSpPr>
          <p:cNvPr id="7" name="Title 1">
            <a:extLst>
              <a:ext uri="{FF2B5EF4-FFF2-40B4-BE49-F238E27FC236}">
                <a16:creationId xmlns:a16="http://schemas.microsoft.com/office/drawing/2014/main" id="{C8BC3C4F-647D-935C-7BB9-756A2934A9BB}"/>
              </a:ext>
            </a:extLst>
          </p:cNvPr>
          <p:cNvSpPr>
            <a:spLocks noGrp="1"/>
          </p:cNvSpPr>
          <p:nvPr>
            <p:ph type="title"/>
          </p:nvPr>
        </p:nvSpPr>
        <p:spPr>
          <a:xfrm>
            <a:off x="838200" y="365125"/>
            <a:ext cx="10515600" cy="1325563"/>
          </a:xfrm>
        </p:spPr>
        <p:txBody>
          <a:bodyPr>
            <a:normAutofit/>
          </a:bodyPr>
          <a:lstStyle/>
          <a:p>
            <a:r>
              <a:rPr lang="en-US" altLang="zh-CN" sz="3600" b="1" dirty="0">
                <a:solidFill>
                  <a:schemeClr val="tx1"/>
                </a:solidFill>
                <a:latin typeface="Times New Roman" panose="02020603050405020304" pitchFamily="18" charset="0"/>
                <a:cs typeface="Times New Roman" panose="02020603050405020304" pitchFamily="18" charset="0"/>
                <a:sym typeface="+mn-ea"/>
              </a:rPr>
              <a:t>LLMs Predicting Graph Tasks</a:t>
            </a:r>
            <a:endParaRPr lang="zh-CN" altLang="en-US" sz="3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id="{EBA4EC5D-36A5-8841-62D0-9A3BE8833582}"/>
              </a:ext>
            </a:extLst>
          </p:cNvPr>
          <p:cNvPicPr>
            <a:picLocks noChangeAspect="1"/>
          </p:cNvPicPr>
          <p:nvPr/>
        </p:nvPicPr>
        <p:blipFill>
          <a:blip r:embed="rId4"/>
          <a:stretch>
            <a:fillRect/>
          </a:stretch>
        </p:blipFill>
        <p:spPr>
          <a:xfrm>
            <a:off x="7030763" y="5032912"/>
            <a:ext cx="4520507" cy="1325562"/>
          </a:xfrm>
          <a:prstGeom prst="rect">
            <a:avLst/>
          </a:prstGeom>
        </p:spPr>
      </p:pic>
      <p:pic>
        <p:nvPicPr>
          <p:cNvPr id="3" name="图片 2">
            <a:extLst>
              <a:ext uri="{FF2B5EF4-FFF2-40B4-BE49-F238E27FC236}">
                <a16:creationId xmlns:a16="http://schemas.microsoft.com/office/drawing/2014/main" id="{C64D3DF5-67C7-6A8C-8077-47C5354B88C6}"/>
              </a:ext>
            </a:extLst>
          </p:cNvPr>
          <p:cNvPicPr>
            <a:picLocks noChangeAspect="1"/>
          </p:cNvPicPr>
          <p:nvPr/>
        </p:nvPicPr>
        <p:blipFill>
          <a:blip r:embed="rId5"/>
          <a:stretch>
            <a:fillRect/>
          </a:stretch>
        </p:blipFill>
        <p:spPr>
          <a:xfrm>
            <a:off x="3247309" y="2094018"/>
            <a:ext cx="5917617" cy="2502901"/>
          </a:xfrm>
          <a:prstGeom prst="rect">
            <a:avLst/>
          </a:prstGeom>
        </p:spPr>
      </p:pic>
      <p:sp>
        <p:nvSpPr>
          <p:cNvPr id="4" name="矩形 3">
            <a:extLst>
              <a:ext uri="{FF2B5EF4-FFF2-40B4-BE49-F238E27FC236}">
                <a16:creationId xmlns:a16="http://schemas.microsoft.com/office/drawing/2014/main" id="{888D8FA1-1CC5-CDCF-5201-F2E9EC13FE85}"/>
              </a:ext>
            </a:extLst>
          </p:cNvPr>
          <p:cNvSpPr/>
          <p:nvPr/>
        </p:nvSpPr>
        <p:spPr>
          <a:xfrm>
            <a:off x="703153" y="1625166"/>
            <a:ext cx="1981200" cy="46885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实验结果</a:t>
            </a:r>
          </a:p>
        </p:txBody>
      </p:sp>
      <p:sp>
        <p:nvSpPr>
          <p:cNvPr id="5" name="灯片编号占位符 3">
            <a:extLst>
              <a:ext uri="{FF2B5EF4-FFF2-40B4-BE49-F238E27FC236}">
                <a16:creationId xmlns:a16="http://schemas.microsoft.com/office/drawing/2014/main" id="{33EC80D5-CB6F-E30D-5C2B-0D739074BFDA}"/>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extLst>
      <p:ext uri="{BB962C8B-B14F-4D97-AF65-F5344CB8AC3E}">
        <p14:creationId xmlns:p14="http://schemas.microsoft.com/office/powerpoint/2010/main" val="977663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b="0" dirty="0">
                <a:solidFill>
                  <a:schemeClr val="tx1"/>
                </a:solidFill>
                <a:latin typeface="微软雅黑" panose="020B0503020204020204" pitchFamily="34" charset="-122"/>
                <a:ea typeface="微软雅黑" panose="020B0503020204020204" pitchFamily="34" charset="-122"/>
              </a:rPr>
              <a:t>目录</a:t>
            </a:r>
            <a:endParaRPr lang="en-US" b="0" dirty="0">
              <a:solidFill>
                <a:schemeClr val="tx1"/>
              </a:solidFill>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4294967295"/>
          </p:nvPr>
        </p:nvSpPr>
        <p:spPr>
          <a:xfrm>
            <a:off x="381000" y="1719689"/>
            <a:ext cx="11429999" cy="4621212"/>
          </a:xfrm>
        </p:spPr>
        <p:txBody>
          <a:bodyPr>
            <a:normAutofit fontScale="92500" lnSpcReduction="10000"/>
          </a:bodyPr>
          <a:lstStyle/>
          <a:p>
            <a:pPr marL="514350" indent="-514350" algn="just">
              <a:lnSpc>
                <a:spcPct val="100000"/>
              </a:lnSpc>
              <a:spcBef>
                <a:spcPts val="0"/>
              </a:spcBef>
              <a:buFont typeface="+mj-lt"/>
              <a:buAutoNum type="arabicPeriod"/>
            </a:pPr>
            <a:r>
              <a:rPr lang="zh-CN" altLang="en-US" sz="3100" dirty="0">
                <a:solidFill>
                  <a:schemeClr val="bg1">
                    <a:lumMod val="75000"/>
                  </a:schemeClr>
                </a:solidFill>
                <a:sym typeface="+mn-ea"/>
              </a:rPr>
              <a:t>概述</a:t>
            </a:r>
            <a:endParaRPr lang="zh-CN" altLang="en-US" sz="3100" dirty="0">
              <a:solidFill>
                <a:schemeClr val="bg1">
                  <a:lumMod val="75000"/>
                </a:schemeClr>
              </a:solidFill>
            </a:endParaRPr>
          </a:p>
          <a:p>
            <a:pPr marL="457200" lvl="1" indent="457200" algn="just">
              <a:lnSpc>
                <a:spcPct val="100000"/>
              </a:lnSpc>
              <a:spcBef>
                <a:spcPts val="0"/>
              </a:spcBef>
            </a:pPr>
            <a:r>
              <a:rPr lang="en-US" altLang="zh-CN" sz="3100" dirty="0">
                <a:solidFill>
                  <a:schemeClr val="bg1">
                    <a:lumMod val="75000"/>
                  </a:schemeClr>
                </a:solidFill>
                <a:sym typeface="+mn-ea"/>
              </a:rPr>
              <a:t>Why</a:t>
            </a:r>
            <a:endParaRPr lang="zh-CN" altLang="en-US" sz="3100" dirty="0">
              <a:solidFill>
                <a:schemeClr val="bg1">
                  <a:lumMod val="75000"/>
                </a:schemeClr>
              </a:solidFill>
              <a:sym typeface="+mn-ea"/>
            </a:endParaRPr>
          </a:p>
          <a:p>
            <a:pPr marL="457200" lvl="1" indent="457200" algn="just">
              <a:lnSpc>
                <a:spcPct val="100000"/>
              </a:lnSpc>
              <a:spcBef>
                <a:spcPts val="0"/>
              </a:spcBef>
            </a:pPr>
            <a:r>
              <a:rPr lang="en-US" altLang="zh-CN" sz="3100" dirty="0">
                <a:solidFill>
                  <a:schemeClr val="bg1">
                    <a:lumMod val="75000"/>
                  </a:schemeClr>
                </a:solidFill>
                <a:sym typeface="+mn-ea"/>
              </a:rPr>
              <a:t>How</a:t>
            </a:r>
          </a:p>
          <a:p>
            <a:pPr marL="457200" lvl="1" indent="457200" algn="just">
              <a:lnSpc>
                <a:spcPct val="100000"/>
              </a:lnSpc>
              <a:spcBef>
                <a:spcPts val="0"/>
              </a:spcBef>
            </a:pPr>
            <a:endParaRPr lang="en-US" altLang="zh-CN" sz="3100" dirty="0"/>
          </a:p>
          <a:p>
            <a:pPr marL="514350" lvl="0" indent="-514350" algn="just">
              <a:lnSpc>
                <a:spcPct val="100000"/>
              </a:lnSpc>
              <a:spcBef>
                <a:spcPts val="0"/>
              </a:spcBef>
              <a:buClrTx/>
              <a:buSzTx/>
              <a:buFont typeface="+mj-lt"/>
              <a:buAutoNum type="arabicPeriod"/>
            </a:pPr>
            <a:r>
              <a:rPr lang="en-US" altLang="zh-CN" sz="3100" dirty="0">
                <a:sym typeface="+mn-ea"/>
              </a:rPr>
              <a:t>LLMs Enhance Graph Learning</a:t>
            </a:r>
          </a:p>
          <a:p>
            <a:pPr marL="457200" lvl="1" indent="457200" algn="just">
              <a:lnSpc>
                <a:spcPct val="100000"/>
              </a:lnSpc>
              <a:spcBef>
                <a:spcPts val="0"/>
              </a:spcBef>
              <a:buClrTx/>
              <a:buSzTx/>
            </a:pPr>
            <a:r>
              <a:rPr lang="en-US" altLang="zh-CN" sz="3100" dirty="0">
                <a:solidFill>
                  <a:schemeClr val="bg1">
                    <a:lumMod val="75000"/>
                  </a:schemeClr>
                </a:solidFill>
                <a:sym typeface="+mn-ea"/>
              </a:rPr>
              <a:t>LLMs Augmenting Graph Algorithms --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2023.07,WSDM24</a:t>
            </a:r>
          </a:p>
          <a:p>
            <a:pPr marL="457200" lvl="1" indent="457200" algn="just">
              <a:lnSpc>
                <a:spcPct val="100000"/>
              </a:lnSpc>
              <a:spcBef>
                <a:spcPts val="0"/>
              </a:spcBef>
            </a:pPr>
            <a:r>
              <a:rPr lang="en-US" altLang="zh-CN" sz="3100" dirty="0">
                <a:solidFill>
                  <a:schemeClr val="bg1">
                    <a:lumMod val="75000"/>
                  </a:schemeClr>
                </a:solidFill>
                <a:sym typeface="+mn-ea"/>
              </a:rPr>
              <a:t>LLMs Predicting Graph Tasks--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2023.09</a:t>
            </a:r>
          </a:p>
          <a:p>
            <a:pPr marL="457200" lvl="1" indent="457200" algn="just">
              <a:lnSpc>
                <a:spcPct val="100000"/>
              </a:lnSpc>
              <a:spcBef>
                <a:spcPts val="0"/>
              </a:spcBef>
              <a:buClrTx/>
              <a:buSzTx/>
            </a:pPr>
            <a:r>
              <a:rPr lang="en-US" altLang="zh-CN" sz="3100" dirty="0">
                <a:sym typeface="+mn-ea"/>
              </a:rPr>
              <a:t>LLMs Constructing Graphs-- SIGKDD 2023</a:t>
            </a:r>
          </a:p>
          <a:p>
            <a:pPr marL="457200" lvl="1" indent="457200" algn="just">
              <a:lnSpc>
                <a:spcPct val="100000"/>
              </a:lnSpc>
              <a:spcBef>
                <a:spcPts val="0"/>
              </a:spcBef>
              <a:buClrTx/>
              <a:buSzTx/>
            </a:pPr>
            <a:endParaRPr lang="en-US" altLang="zh-CN" sz="3100" dirty="0">
              <a:solidFill>
                <a:schemeClr val="bg1">
                  <a:lumMod val="75000"/>
                </a:schemeClr>
              </a:solidFill>
            </a:endParaRPr>
          </a:p>
          <a:p>
            <a:pPr marL="514350" lvl="0" indent="-514350" algn="just">
              <a:lnSpc>
                <a:spcPct val="100000"/>
              </a:lnSpc>
              <a:spcBef>
                <a:spcPts val="0"/>
              </a:spcBef>
              <a:buFont typeface="+mj-lt"/>
              <a:buAutoNum type="arabicPeriod"/>
            </a:pPr>
            <a:r>
              <a:rPr lang="en-US" altLang="zh-CN" sz="3100" dirty="0">
                <a:solidFill>
                  <a:schemeClr val="bg1">
                    <a:lumMod val="75000"/>
                  </a:schemeClr>
                </a:solidFill>
                <a:sym typeface="+mn-ea"/>
              </a:rPr>
              <a:t>Graphs Enhance LLM Ability</a:t>
            </a:r>
          </a:p>
          <a:p>
            <a:pPr marL="457200" lvl="1" indent="457200" algn="just">
              <a:lnSpc>
                <a:spcPct val="100000"/>
              </a:lnSpc>
              <a:spcBef>
                <a:spcPts val="0"/>
              </a:spcBef>
            </a:pPr>
            <a:r>
              <a:rPr lang="en-US" altLang="zh-CN" sz="3100" dirty="0">
                <a:solidFill>
                  <a:schemeClr val="bg1">
                    <a:lumMod val="75000"/>
                  </a:schemeClr>
                </a:solidFill>
                <a:sym typeface="+mn-ea"/>
              </a:rPr>
              <a:t>Graph of Thoughts Prompting --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2023.08</a:t>
            </a:r>
          </a:p>
          <a:p>
            <a:pPr marL="457200" lvl="1" indent="0" algn="just">
              <a:lnSpc>
                <a:spcPct val="100000"/>
              </a:lnSpc>
              <a:spcBef>
                <a:spcPts val="0"/>
              </a:spcBef>
              <a:buNone/>
            </a:pPr>
            <a:endParaRPr lang="en-US" altLang="zh-CN" sz="3100" dirty="0">
              <a:sym typeface="+mn-ea"/>
            </a:endParaRPr>
          </a:p>
        </p:txBody>
      </p:sp>
      <p:sp>
        <p:nvSpPr>
          <p:cNvPr id="5" name="灯片编号占位符 3">
            <a:extLst>
              <a:ext uri="{FF2B5EF4-FFF2-40B4-BE49-F238E27FC236}">
                <a16:creationId xmlns:a16="http://schemas.microsoft.com/office/drawing/2014/main" id="{7CFC8A58-EC34-386B-F685-BDFE39294ED2}"/>
              </a:ext>
            </a:extLst>
          </p:cNvPr>
          <p:cNvSpPr txBox="1">
            <a:spLocks/>
          </p:cNvSpPr>
          <p:nvPr/>
        </p:nvSpPr>
        <p:spPr>
          <a:xfrm>
            <a:off x="11668297" y="6492875"/>
            <a:ext cx="523703"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黑体"/>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黑体"/>
              <a:cs typeface="+mn-cs"/>
            </a:endParaRPr>
          </a:p>
        </p:txBody>
      </p:sp>
    </p:spTree>
    <p:extLst>
      <p:ext uri="{BB962C8B-B14F-4D97-AF65-F5344CB8AC3E}">
        <p14:creationId xmlns:p14="http://schemas.microsoft.com/office/powerpoint/2010/main" val="7849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BC3C4F-647D-935C-7BB9-756A2934A9BB}"/>
              </a:ext>
            </a:extLst>
          </p:cNvPr>
          <p:cNvSpPr>
            <a:spLocks noGrp="1"/>
          </p:cNvSpPr>
          <p:nvPr>
            <p:ph type="title"/>
          </p:nvPr>
        </p:nvSpPr>
        <p:spPr>
          <a:xfrm>
            <a:off x="838200" y="365125"/>
            <a:ext cx="10515600" cy="1325563"/>
          </a:xfrm>
        </p:spPr>
        <p:txBody>
          <a:bodyPr>
            <a:normAutofit/>
          </a:bodyPr>
          <a:lstStyle/>
          <a:p>
            <a:r>
              <a:rPr lang="en-US" altLang="zh-CN" sz="3600" b="1" dirty="0">
                <a:latin typeface="Times New Roman" panose="02020603050405020304" pitchFamily="18" charset="0"/>
                <a:cs typeface="Times New Roman" panose="02020603050405020304" pitchFamily="18" charset="0"/>
                <a:sym typeface="+mn-ea"/>
              </a:rPr>
              <a:t>LLMs Constructing Graphs</a:t>
            </a:r>
            <a:endParaRPr lang="zh-CN" altLang="en-US" sz="36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5FC19CCF-67F4-EDF8-C7C2-055DFE45FE77}"/>
              </a:ext>
            </a:extLst>
          </p:cNvPr>
          <p:cNvPicPr>
            <a:picLocks noChangeAspect="1"/>
          </p:cNvPicPr>
          <p:nvPr/>
        </p:nvPicPr>
        <p:blipFill>
          <a:blip r:embed="rId3"/>
          <a:stretch>
            <a:fillRect/>
          </a:stretch>
        </p:blipFill>
        <p:spPr>
          <a:xfrm>
            <a:off x="1704884" y="1757572"/>
            <a:ext cx="8626588" cy="3901778"/>
          </a:xfrm>
          <a:prstGeom prst="rect">
            <a:avLst/>
          </a:prstGeom>
        </p:spPr>
      </p:pic>
      <p:pic>
        <p:nvPicPr>
          <p:cNvPr id="8" name="图片 7">
            <a:extLst>
              <a:ext uri="{FF2B5EF4-FFF2-40B4-BE49-F238E27FC236}">
                <a16:creationId xmlns:a16="http://schemas.microsoft.com/office/drawing/2014/main" id="{BE03BD44-989F-94E5-64BD-2341447BDD52}"/>
              </a:ext>
            </a:extLst>
          </p:cNvPr>
          <p:cNvPicPr>
            <a:picLocks noChangeAspect="1"/>
          </p:cNvPicPr>
          <p:nvPr/>
        </p:nvPicPr>
        <p:blipFill>
          <a:blip r:embed="rId4"/>
          <a:stretch>
            <a:fillRect/>
          </a:stretch>
        </p:blipFill>
        <p:spPr>
          <a:xfrm>
            <a:off x="7459643" y="298241"/>
            <a:ext cx="3894157" cy="1028789"/>
          </a:xfrm>
          <a:prstGeom prst="rect">
            <a:avLst/>
          </a:prstGeom>
        </p:spPr>
      </p:pic>
      <p:sp>
        <p:nvSpPr>
          <p:cNvPr id="2" name="灯片编号占位符 3">
            <a:extLst>
              <a:ext uri="{FF2B5EF4-FFF2-40B4-BE49-F238E27FC236}">
                <a16:creationId xmlns:a16="http://schemas.microsoft.com/office/drawing/2014/main" id="{D88158B8-2449-5CF8-8290-1B6DB069DD51}"/>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853686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BC3C4F-647D-935C-7BB9-756A2934A9BB}"/>
              </a:ext>
            </a:extLst>
          </p:cNvPr>
          <p:cNvSpPr>
            <a:spLocks noGrp="1"/>
          </p:cNvSpPr>
          <p:nvPr>
            <p:ph type="title"/>
          </p:nvPr>
        </p:nvSpPr>
        <p:spPr>
          <a:xfrm>
            <a:off x="838200" y="365125"/>
            <a:ext cx="10515600" cy="1325563"/>
          </a:xfrm>
        </p:spPr>
        <p:txBody>
          <a:bodyPr>
            <a:normAutofit/>
          </a:bodyPr>
          <a:lstStyle/>
          <a:p>
            <a:r>
              <a:rPr lang="en-US" altLang="zh-CN" sz="3600" b="1" dirty="0">
                <a:latin typeface="Times New Roman" panose="02020603050405020304" pitchFamily="18" charset="0"/>
                <a:cs typeface="Times New Roman" panose="02020603050405020304" pitchFamily="18" charset="0"/>
                <a:sym typeface="+mn-ea"/>
              </a:rPr>
              <a:t>LLMs Constructing Graphs</a:t>
            </a:r>
            <a:endParaRPr lang="zh-CN" altLang="en-US" sz="3600" b="1"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30C8879B-1C60-1B7D-A2E2-B3A71B9901D0}"/>
              </a:ext>
            </a:extLst>
          </p:cNvPr>
          <p:cNvSpPr txBox="1"/>
          <p:nvPr/>
        </p:nvSpPr>
        <p:spPr>
          <a:xfrm>
            <a:off x="838200" y="1819641"/>
            <a:ext cx="10515600"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动机：</a:t>
            </a: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股票图：公司作为节点，并且在具有某些关系的两个公司之间建立链接</a:t>
            </a:r>
            <a:endParaRPr kumimoji="0" lang="en-US" altLang="zh-CN" sz="1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传统构图方法：         </a:t>
            </a: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提取结构事件元组或利用公司业务描述中的文本相似性来识别公司相似性</a:t>
            </a:r>
            <a:endPar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缺点：无法涵盖相关领域知识</a:t>
            </a:r>
            <a:endPar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GNN </a:t>
            </a:r>
            <a:r>
              <a:rPr kumimoji="0" lang="zh-CN" altLang="en-US"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与金融知识图谱结合</a:t>
            </a:r>
            <a:endPar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缺点：信息覆盖不全面，难以及时更新并捕捉随着市场发展而出现的新兴关系</a:t>
            </a:r>
            <a:endPar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ChatGPT</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构图优势：         </a:t>
            </a: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ChatGPT </a:t>
            </a:r>
            <a:r>
              <a:rPr kumimoji="0" lang="zh-CN" altLang="en-US"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为新闻头条生成的情感与随后的每日股市回报之间存在很强的相关性。</a:t>
            </a:r>
            <a:endPar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rPr>
              <a:t>ChatGPT</a:t>
            </a:r>
            <a:r>
              <a:rPr kumimoji="0" lang="zh-CN" altLang="en-US" sz="16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rPr>
              <a:t>可以从任何文本输入中推断目标实体之间的关系，这有助于使用更全面和最新的数据源。</a:t>
            </a:r>
            <a:endPar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由于利益关系并不局限于一组预定义的关键字，</a:t>
            </a:r>
            <a:r>
              <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ChatGPT </a:t>
            </a:r>
            <a:r>
              <a:rPr kumimoji="0" lang="zh-CN" altLang="en-US"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可以识别公司之间更广泛的关系。</a:t>
            </a:r>
            <a:endPar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贡献：</a:t>
            </a: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rPr>
              <a:t>首次探索了利用</a:t>
            </a:r>
            <a:r>
              <a:rPr kumimoji="0" lang="en-US" altLang="zh-CN" sz="16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rPr>
              <a:t>ChatGPT</a:t>
            </a:r>
            <a:r>
              <a:rPr kumimoji="0" lang="zh-CN" altLang="en-US" sz="16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rPr>
              <a:t>从文本数据中推断动态网络结构的能力。</a:t>
            </a:r>
            <a:endParaRPr kumimoji="0" lang="en-US" altLang="zh-CN" sz="16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在真实数据上进行实验，论文中的模型在股票走势预测方面具有卓越的性能。</a:t>
            </a:r>
            <a:endParaRPr kumimoji="0"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3" name="灯片编号占位符 3">
            <a:extLst>
              <a:ext uri="{FF2B5EF4-FFF2-40B4-BE49-F238E27FC236}">
                <a16:creationId xmlns:a16="http://schemas.microsoft.com/office/drawing/2014/main" id="{E62EA21E-990B-9261-54AD-20CD17E6786F}"/>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012650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BC3C4F-647D-935C-7BB9-756A2934A9BB}"/>
              </a:ext>
            </a:extLst>
          </p:cNvPr>
          <p:cNvSpPr>
            <a:spLocks noGrp="1"/>
          </p:cNvSpPr>
          <p:nvPr>
            <p:ph type="title"/>
          </p:nvPr>
        </p:nvSpPr>
        <p:spPr>
          <a:xfrm>
            <a:off x="838200" y="365125"/>
            <a:ext cx="10515600" cy="1325563"/>
          </a:xfrm>
        </p:spPr>
        <p:txBody>
          <a:bodyPr>
            <a:normAutofit/>
          </a:bodyPr>
          <a:lstStyle/>
          <a:p>
            <a:r>
              <a:rPr lang="en-US" altLang="zh-CN" sz="3600" b="1" dirty="0">
                <a:latin typeface="Times New Roman" panose="02020603050405020304" pitchFamily="18" charset="0"/>
                <a:cs typeface="Times New Roman" panose="02020603050405020304" pitchFamily="18" charset="0"/>
                <a:sym typeface="+mn-ea"/>
              </a:rPr>
              <a:t>LLMs Constructing Graphs</a:t>
            </a:r>
            <a:endParaRPr lang="zh-CN" altLang="en-US" sz="3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341ED21E-709E-0BA2-41B0-032999F43473}"/>
              </a:ext>
            </a:extLst>
          </p:cNvPr>
          <p:cNvPicPr>
            <a:picLocks noChangeAspect="1"/>
          </p:cNvPicPr>
          <p:nvPr/>
        </p:nvPicPr>
        <p:blipFill>
          <a:blip r:embed="rId3"/>
          <a:stretch>
            <a:fillRect/>
          </a:stretch>
        </p:blipFill>
        <p:spPr>
          <a:xfrm>
            <a:off x="2133256" y="2760297"/>
            <a:ext cx="7925487" cy="2705334"/>
          </a:xfrm>
          <a:prstGeom prst="rect">
            <a:avLst/>
          </a:prstGeom>
        </p:spPr>
      </p:pic>
      <p:sp>
        <p:nvSpPr>
          <p:cNvPr id="6" name="文本框 5">
            <a:extLst>
              <a:ext uri="{FF2B5EF4-FFF2-40B4-BE49-F238E27FC236}">
                <a16:creationId xmlns:a16="http://schemas.microsoft.com/office/drawing/2014/main" id="{B49FD649-F648-D213-A1B3-5A9D258294C9}"/>
              </a:ext>
            </a:extLst>
          </p:cNvPr>
          <p:cNvSpPr txBox="1"/>
          <p:nvPr/>
        </p:nvSpPr>
        <p:spPr>
          <a:xfrm>
            <a:off x="960864" y="197417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通过</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GhatGPT</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构建网络</a:t>
            </a:r>
          </a:p>
        </p:txBody>
      </p:sp>
      <p:sp>
        <p:nvSpPr>
          <p:cNvPr id="2" name="矩形 1">
            <a:extLst>
              <a:ext uri="{FF2B5EF4-FFF2-40B4-BE49-F238E27FC236}">
                <a16:creationId xmlns:a16="http://schemas.microsoft.com/office/drawing/2014/main" id="{3039EF3A-78B7-3646-ADDD-28833488B387}"/>
              </a:ext>
            </a:extLst>
          </p:cNvPr>
          <p:cNvSpPr/>
          <p:nvPr/>
        </p:nvSpPr>
        <p:spPr>
          <a:xfrm>
            <a:off x="3474720" y="3065929"/>
            <a:ext cx="1710466" cy="22591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07B6D171-EAE8-CC36-D36D-EDA75C7EE0F2}"/>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291103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BC3C4F-647D-935C-7BB9-756A2934A9BB}"/>
              </a:ext>
            </a:extLst>
          </p:cNvPr>
          <p:cNvSpPr>
            <a:spLocks noGrp="1"/>
          </p:cNvSpPr>
          <p:nvPr>
            <p:ph type="title"/>
          </p:nvPr>
        </p:nvSpPr>
        <p:spPr>
          <a:xfrm>
            <a:off x="838200" y="365125"/>
            <a:ext cx="10515600" cy="1325563"/>
          </a:xfrm>
        </p:spPr>
        <p:txBody>
          <a:bodyPr>
            <a:normAutofit/>
          </a:bodyPr>
          <a:lstStyle/>
          <a:p>
            <a:r>
              <a:rPr lang="en-US" altLang="zh-CN" sz="3600" b="1" dirty="0">
                <a:latin typeface="Times New Roman" panose="02020603050405020304" pitchFamily="18" charset="0"/>
                <a:cs typeface="Times New Roman" panose="02020603050405020304" pitchFamily="18" charset="0"/>
                <a:sym typeface="+mn-ea"/>
              </a:rPr>
              <a:t>LLMs Constructing Graphs</a:t>
            </a:r>
            <a:endParaRPr lang="zh-CN" altLang="en-US" sz="36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A32122B9-5D4F-7450-575E-4686E0D5ACAC}"/>
              </a:ext>
            </a:extLst>
          </p:cNvPr>
          <p:cNvPicPr>
            <a:picLocks noChangeAspect="1"/>
          </p:cNvPicPr>
          <p:nvPr/>
        </p:nvPicPr>
        <p:blipFill>
          <a:blip r:embed="rId3"/>
          <a:stretch>
            <a:fillRect/>
          </a:stretch>
        </p:blipFill>
        <p:spPr>
          <a:xfrm>
            <a:off x="838200" y="2119517"/>
            <a:ext cx="7026249" cy="4206605"/>
          </a:xfrm>
          <a:prstGeom prst="rect">
            <a:avLst/>
          </a:prstGeom>
        </p:spPr>
      </p:pic>
      <p:pic>
        <p:nvPicPr>
          <p:cNvPr id="6" name="图片 5">
            <a:extLst>
              <a:ext uri="{FF2B5EF4-FFF2-40B4-BE49-F238E27FC236}">
                <a16:creationId xmlns:a16="http://schemas.microsoft.com/office/drawing/2014/main" id="{8D00C2B1-80CE-8275-4369-FEC32C662AB4}"/>
              </a:ext>
            </a:extLst>
          </p:cNvPr>
          <p:cNvPicPr>
            <a:picLocks noChangeAspect="1"/>
          </p:cNvPicPr>
          <p:nvPr/>
        </p:nvPicPr>
        <p:blipFill>
          <a:blip r:embed="rId4"/>
          <a:stretch>
            <a:fillRect/>
          </a:stretch>
        </p:blipFill>
        <p:spPr>
          <a:xfrm>
            <a:off x="8013142" y="3517908"/>
            <a:ext cx="3856054" cy="1409822"/>
          </a:xfrm>
          <a:prstGeom prst="rect">
            <a:avLst/>
          </a:prstGeom>
        </p:spPr>
      </p:pic>
      <p:pic>
        <p:nvPicPr>
          <p:cNvPr id="9" name="图片 8">
            <a:extLst>
              <a:ext uri="{FF2B5EF4-FFF2-40B4-BE49-F238E27FC236}">
                <a16:creationId xmlns:a16="http://schemas.microsoft.com/office/drawing/2014/main" id="{DA9C16A2-86F0-00EE-1F85-55D92EF9027D}"/>
              </a:ext>
            </a:extLst>
          </p:cNvPr>
          <p:cNvPicPr>
            <a:picLocks noChangeAspect="1"/>
          </p:cNvPicPr>
          <p:nvPr/>
        </p:nvPicPr>
        <p:blipFill>
          <a:blip r:embed="rId5"/>
          <a:stretch>
            <a:fillRect/>
          </a:stretch>
        </p:blipFill>
        <p:spPr>
          <a:xfrm>
            <a:off x="8687570" y="3112274"/>
            <a:ext cx="2507197" cy="365792"/>
          </a:xfrm>
          <a:prstGeom prst="rect">
            <a:avLst/>
          </a:prstGeom>
        </p:spPr>
      </p:pic>
      <p:sp>
        <p:nvSpPr>
          <p:cNvPr id="2" name="文本框 1">
            <a:extLst>
              <a:ext uri="{FF2B5EF4-FFF2-40B4-BE49-F238E27FC236}">
                <a16:creationId xmlns:a16="http://schemas.microsoft.com/office/drawing/2014/main" id="{1113527A-2841-4052-56DD-1B3DCC517E5F}"/>
              </a:ext>
            </a:extLst>
          </p:cNvPr>
          <p:cNvSpPr txBox="1"/>
          <p:nvPr/>
        </p:nvSpPr>
        <p:spPr>
          <a:xfrm>
            <a:off x="838200" y="1690688"/>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模型方法</a:t>
            </a:r>
          </a:p>
        </p:txBody>
      </p:sp>
      <p:sp>
        <p:nvSpPr>
          <p:cNvPr id="3" name="灯片编号占位符 3">
            <a:extLst>
              <a:ext uri="{FF2B5EF4-FFF2-40B4-BE49-F238E27FC236}">
                <a16:creationId xmlns:a16="http://schemas.microsoft.com/office/drawing/2014/main" id="{30354BEF-AB55-A7DE-6D0B-E2C972BE69BB}"/>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30643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dirty="0">
                <a:latin typeface="微软雅黑" panose="020B0503020204020204" pitchFamily="34" charset="-122"/>
                <a:ea typeface="微软雅黑" panose="020B0503020204020204" pitchFamily="34" charset="-122"/>
              </a:rPr>
              <a:t>目录</a:t>
            </a:r>
            <a:endParaRPr lang="en-US"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4294967295"/>
          </p:nvPr>
        </p:nvSpPr>
        <p:spPr>
          <a:xfrm>
            <a:off x="356839" y="1735138"/>
            <a:ext cx="11641873" cy="4621212"/>
          </a:xfrm>
        </p:spPr>
        <p:txBody>
          <a:bodyPr>
            <a:normAutofit/>
          </a:bodyPr>
          <a:lstStyle/>
          <a:p>
            <a:pPr marL="514350" indent="-514350" algn="just">
              <a:lnSpc>
                <a:spcPct val="100000"/>
              </a:lnSpc>
              <a:spcBef>
                <a:spcPts val="0"/>
              </a:spcBef>
              <a:buFont typeface="+mj-lt"/>
              <a:buAutoNum type="arabicPeriod"/>
            </a:pPr>
            <a:r>
              <a:rPr lang="zh-CN" altLang="en-US" sz="3100" dirty="0">
                <a:latin typeface="Times New Roman" panose="02020603050405020304" pitchFamily="18" charset="0"/>
                <a:sym typeface="+mn-ea"/>
              </a:rPr>
              <a:t>概述</a:t>
            </a:r>
            <a:endParaRPr lang="zh-CN" altLang="en-US" sz="3100" dirty="0">
              <a:latin typeface="Times New Roman" panose="02020603050405020304" pitchFamily="18" charset="0"/>
            </a:endParaRPr>
          </a:p>
          <a:p>
            <a:pPr marL="457200" lvl="1" indent="0" algn="just">
              <a:lnSpc>
                <a:spcPct val="100000"/>
              </a:lnSpc>
              <a:spcBef>
                <a:spcPts val="0"/>
              </a:spcBef>
              <a:buNone/>
            </a:pPr>
            <a:endParaRPr lang="en-US" altLang="zh-CN" sz="3100" dirty="0">
              <a:latin typeface="Times New Roman" panose="02020603050405020304" pitchFamily="18" charset="0"/>
            </a:endParaRPr>
          </a:p>
          <a:p>
            <a:pPr marL="514350" lvl="0" indent="-514350" algn="just">
              <a:lnSpc>
                <a:spcPct val="100000"/>
              </a:lnSpc>
              <a:spcBef>
                <a:spcPts val="0"/>
              </a:spcBef>
              <a:buClrTx/>
              <a:buSzTx/>
              <a:buFont typeface="+mj-lt"/>
              <a:buAutoNum type="arabicPeriod"/>
            </a:pPr>
            <a:r>
              <a:rPr lang="en-US" altLang="zh-CN" sz="3100" dirty="0">
                <a:solidFill>
                  <a:schemeClr val="bg1">
                    <a:lumMod val="75000"/>
                  </a:schemeClr>
                </a:solidFill>
                <a:latin typeface="Times New Roman" panose="02020603050405020304" pitchFamily="18" charset="0"/>
                <a:sym typeface="+mn-ea"/>
              </a:rPr>
              <a:t>LLMs Enhance Graph Learning</a:t>
            </a:r>
          </a:p>
          <a:p>
            <a:pPr marL="457200" lvl="1" indent="457200" algn="just">
              <a:lnSpc>
                <a:spcPct val="100000"/>
              </a:lnSpc>
              <a:spcBef>
                <a:spcPts val="0"/>
              </a:spcBef>
              <a:buClrTx/>
              <a:buSzTx/>
            </a:pPr>
            <a:r>
              <a:rPr lang="en-US" altLang="zh-CN" sz="3100" dirty="0">
                <a:solidFill>
                  <a:schemeClr val="bg1">
                    <a:lumMod val="75000"/>
                  </a:schemeClr>
                </a:solidFill>
                <a:latin typeface="Times New Roman" panose="02020603050405020304" pitchFamily="18" charset="0"/>
                <a:sym typeface="+mn-ea"/>
              </a:rPr>
              <a:t>LLMs Augmenting Graph Algorithms -- </a:t>
            </a:r>
            <a:r>
              <a:rPr lang="en-US" altLang="zh-CN" sz="3100" dirty="0" err="1">
                <a:solidFill>
                  <a:schemeClr val="bg1">
                    <a:lumMod val="75000"/>
                  </a:schemeClr>
                </a:solidFill>
                <a:latin typeface="Times New Roman" panose="02020603050405020304" pitchFamily="18" charset="0"/>
                <a:sym typeface="+mn-ea"/>
              </a:rPr>
              <a:t>arXiv</a:t>
            </a:r>
            <a:r>
              <a:rPr lang="en-US" altLang="zh-CN" sz="3100" dirty="0">
                <a:solidFill>
                  <a:schemeClr val="bg1">
                    <a:lumMod val="75000"/>
                  </a:schemeClr>
                </a:solidFill>
                <a:latin typeface="Times New Roman" panose="02020603050405020304" pitchFamily="18" charset="0"/>
                <a:sym typeface="+mn-ea"/>
              </a:rPr>
              <a:t> 2023.07,WSDM24</a:t>
            </a:r>
          </a:p>
          <a:p>
            <a:pPr marL="457200" lvl="1" indent="457200" algn="just">
              <a:lnSpc>
                <a:spcPct val="100000"/>
              </a:lnSpc>
              <a:spcBef>
                <a:spcPts val="0"/>
              </a:spcBef>
            </a:pPr>
            <a:r>
              <a:rPr lang="en-US" altLang="zh-CN" sz="3100" dirty="0">
                <a:solidFill>
                  <a:schemeClr val="bg1">
                    <a:lumMod val="75000"/>
                  </a:schemeClr>
                </a:solidFill>
                <a:latin typeface="Times New Roman" panose="02020603050405020304" pitchFamily="18" charset="0"/>
                <a:sym typeface="+mn-ea"/>
              </a:rPr>
              <a:t>LLMs Predicting Graph Tasks-- </a:t>
            </a:r>
            <a:r>
              <a:rPr lang="en-US" altLang="zh-CN" sz="3100" dirty="0" err="1">
                <a:solidFill>
                  <a:schemeClr val="bg1">
                    <a:lumMod val="75000"/>
                  </a:schemeClr>
                </a:solidFill>
                <a:latin typeface="Times New Roman" panose="02020603050405020304" pitchFamily="18" charset="0"/>
                <a:sym typeface="+mn-ea"/>
              </a:rPr>
              <a:t>arXiv</a:t>
            </a:r>
            <a:r>
              <a:rPr lang="en-US" altLang="zh-CN" sz="3100" dirty="0">
                <a:solidFill>
                  <a:schemeClr val="bg1">
                    <a:lumMod val="75000"/>
                  </a:schemeClr>
                </a:solidFill>
                <a:latin typeface="Times New Roman" panose="02020603050405020304" pitchFamily="18" charset="0"/>
                <a:sym typeface="+mn-ea"/>
              </a:rPr>
              <a:t> 2023.09</a:t>
            </a:r>
          </a:p>
          <a:p>
            <a:pPr marL="457200" lvl="1" indent="457200" algn="just">
              <a:lnSpc>
                <a:spcPct val="100000"/>
              </a:lnSpc>
              <a:spcBef>
                <a:spcPts val="0"/>
              </a:spcBef>
              <a:buClrTx/>
              <a:buSzTx/>
            </a:pPr>
            <a:r>
              <a:rPr lang="en-US" altLang="zh-CN" sz="3100" dirty="0">
                <a:solidFill>
                  <a:schemeClr val="bg1">
                    <a:lumMod val="75000"/>
                  </a:schemeClr>
                </a:solidFill>
                <a:latin typeface="Times New Roman" panose="02020603050405020304" pitchFamily="18" charset="0"/>
                <a:sym typeface="+mn-ea"/>
              </a:rPr>
              <a:t>LLMs Constructing Graphs-- SIGKDD 2023</a:t>
            </a:r>
          </a:p>
          <a:p>
            <a:pPr marL="457200" lvl="1" indent="457200" algn="just">
              <a:lnSpc>
                <a:spcPct val="100000"/>
              </a:lnSpc>
              <a:spcBef>
                <a:spcPts val="0"/>
              </a:spcBef>
              <a:buClrTx/>
              <a:buSzTx/>
            </a:pPr>
            <a:endParaRPr lang="en-US" altLang="zh-CN" sz="3100" dirty="0">
              <a:solidFill>
                <a:schemeClr val="bg1">
                  <a:lumMod val="75000"/>
                </a:schemeClr>
              </a:solidFill>
              <a:latin typeface="Times New Roman" panose="02020603050405020304" pitchFamily="18" charset="0"/>
            </a:endParaRPr>
          </a:p>
          <a:p>
            <a:pPr marL="514350" lvl="0" indent="-514350" algn="just">
              <a:lnSpc>
                <a:spcPct val="100000"/>
              </a:lnSpc>
              <a:spcBef>
                <a:spcPts val="0"/>
              </a:spcBef>
              <a:buFont typeface="+mj-lt"/>
              <a:buAutoNum type="arabicPeriod"/>
            </a:pPr>
            <a:r>
              <a:rPr lang="en-US" altLang="zh-CN" sz="3100" dirty="0">
                <a:solidFill>
                  <a:schemeClr val="bg1">
                    <a:lumMod val="75000"/>
                  </a:schemeClr>
                </a:solidFill>
                <a:latin typeface="Times New Roman" panose="02020603050405020304" pitchFamily="18" charset="0"/>
                <a:sym typeface="+mn-ea"/>
              </a:rPr>
              <a:t>Graphs Enhance LLM Ability</a:t>
            </a:r>
          </a:p>
          <a:p>
            <a:pPr marL="457200" lvl="1" indent="457200" algn="just">
              <a:lnSpc>
                <a:spcPct val="100000"/>
              </a:lnSpc>
              <a:spcBef>
                <a:spcPts val="0"/>
              </a:spcBef>
            </a:pPr>
            <a:r>
              <a:rPr lang="en-US" altLang="zh-CN" sz="3100" dirty="0">
                <a:solidFill>
                  <a:schemeClr val="bg1">
                    <a:lumMod val="75000"/>
                  </a:schemeClr>
                </a:solidFill>
                <a:latin typeface="Times New Roman" panose="02020603050405020304" pitchFamily="18" charset="0"/>
                <a:sym typeface="+mn-ea"/>
              </a:rPr>
              <a:t>Graph of Thoughts Prompting -- </a:t>
            </a:r>
            <a:r>
              <a:rPr lang="en-US" altLang="zh-CN" sz="3100" dirty="0" err="1">
                <a:solidFill>
                  <a:schemeClr val="bg1">
                    <a:lumMod val="75000"/>
                  </a:schemeClr>
                </a:solidFill>
                <a:latin typeface="Times New Roman" panose="02020603050405020304" pitchFamily="18" charset="0"/>
                <a:sym typeface="+mn-ea"/>
              </a:rPr>
              <a:t>arXiv</a:t>
            </a:r>
            <a:r>
              <a:rPr lang="en-US" altLang="zh-CN" sz="3100" dirty="0">
                <a:solidFill>
                  <a:schemeClr val="bg1">
                    <a:lumMod val="75000"/>
                  </a:schemeClr>
                </a:solidFill>
                <a:latin typeface="Times New Roman" panose="02020603050405020304" pitchFamily="18" charset="0"/>
                <a:sym typeface="+mn-ea"/>
              </a:rPr>
              <a:t> 2023.08</a:t>
            </a:r>
          </a:p>
          <a:p>
            <a:pPr marL="457200" lvl="1" indent="0" algn="just">
              <a:lnSpc>
                <a:spcPct val="100000"/>
              </a:lnSpc>
              <a:spcBef>
                <a:spcPts val="0"/>
              </a:spcBef>
              <a:buNone/>
            </a:pPr>
            <a:endParaRPr lang="en-US" altLang="zh-CN" sz="3100" dirty="0">
              <a:latin typeface="Times New Roman" panose="02020603050405020304" pitchFamily="18" charset="0"/>
              <a:sym typeface="+mn-ea"/>
            </a:endParaRPr>
          </a:p>
        </p:txBody>
      </p:sp>
      <p:sp>
        <p:nvSpPr>
          <p:cNvPr id="4" name="灯片编号占位符 3"/>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048856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97F89B6-E2DE-D5CF-7F9E-CD5ACEABEFA9}"/>
              </a:ext>
            </a:extLst>
          </p:cNvPr>
          <p:cNvPicPr>
            <a:picLocks noChangeAspect="1"/>
          </p:cNvPicPr>
          <p:nvPr/>
        </p:nvPicPr>
        <p:blipFill>
          <a:blip r:embed="rId3"/>
          <a:stretch>
            <a:fillRect/>
          </a:stretch>
        </p:blipFill>
        <p:spPr>
          <a:xfrm>
            <a:off x="5402352" y="4058811"/>
            <a:ext cx="5273497" cy="1752752"/>
          </a:xfrm>
          <a:prstGeom prst="rect">
            <a:avLst/>
          </a:prstGeom>
        </p:spPr>
      </p:pic>
      <p:sp>
        <p:nvSpPr>
          <p:cNvPr id="7" name="Title 1">
            <a:extLst>
              <a:ext uri="{FF2B5EF4-FFF2-40B4-BE49-F238E27FC236}">
                <a16:creationId xmlns:a16="http://schemas.microsoft.com/office/drawing/2014/main" id="{719FF6CD-3CD3-D9D5-4773-D80F48388934}"/>
              </a:ext>
            </a:extLst>
          </p:cNvPr>
          <p:cNvSpPr>
            <a:spLocks noGrp="1"/>
          </p:cNvSpPr>
          <p:nvPr>
            <p:ph type="title"/>
          </p:nvPr>
        </p:nvSpPr>
        <p:spPr>
          <a:xfrm>
            <a:off x="838200" y="365125"/>
            <a:ext cx="10515600" cy="1325563"/>
          </a:xfrm>
        </p:spPr>
        <p:txBody>
          <a:bodyPr>
            <a:normAutofit/>
          </a:bodyPr>
          <a:lstStyle/>
          <a:p>
            <a:r>
              <a:rPr lang="en-US" altLang="zh-CN" sz="3600" b="1" dirty="0">
                <a:latin typeface="Times New Roman" panose="02020603050405020304" pitchFamily="18" charset="0"/>
                <a:cs typeface="Times New Roman" panose="02020603050405020304" pitchFamily="18" charset="0"/>
                <a:sym typeface="+mn-ea"/>
              </a:rPr>
              <a:t>LLMs Constructing Graphs</a:t>
            </a:r>
            <a:endParaRPr lang="zh-CN" altLang="en-US" sz="3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3CFD1221-ADC5-6785-A0D1-756BFEF8580E}"/>
              </a:ext>
            </a:extLst>
          </p:cNvPr>
          <p:cNvSpPr txBox="1"/>
          <p:nvPr/>
        </p:nvSpPr>
        <p:spPr>
          <a:xfrm>
            <a:off x="838200" y="173527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实验结果</a:t>
            </a:r>
          </a:p>
        </p:txBody>
      </p:sp>
      <p:sp>
        <p:nvSpPr>
          <p:cNvPr id="10" name="文本框 9">
            <a:extLst>
              <a:ext uri="{FF2B5EF4-FFF2-40B4-BE49-F238E27FC236}">
                <a16:creationId xmlns:a16="http://schemas.microsoft.com/office/drawing/2014/main" id="{66B110F1-4EB6-3241-6907-2049C8293955}"/>
              </a:ext>
            </a:extLst>
          </p:cNvPr>
          <p:cNvSpPr txBox="1"/>
          <p:nvPr/>
        </p:nvSpPr>
        <p:spPr>
          <a:xfrm>
            <a:off x="5572505" y="5811563"/>
            <a:ext cx="49331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Micro F1 分数每提高 0.005，可带来 12% 的利润增长，1% 的提升可带来 30% 的利润激增</a:t>
            </a:r>
          </a:p>
        </p:txBody>
      </p:sp>
      <p:pic>
        <p:nvPicPr>
          <p:cNvPr id="12" name="图片 11">
            <a:extLst>
              <a:ext uri="{FF2B5EF4-FFF2-40B4-BE49-F238E27FC236}">
                <a16:creationId xmlns:a16="http://schemas.microsoft.com/office/drawing/2014/main" id="{D5229233-C56F-FCCD-AD3C-A458CA810434}"/>
              </a:ext>
            </a:extLst>
          </p:cNvPr>
          <p:cNvPicPr>
            <a:picLocks noChangeAspect="1"/>
          </p:cNvPicPr>
          <p:nvPr/>
        </p:nvPicPr>
        <p:blipFill>
          <a:blip r:embed="rId4"/>
          <a:stretch>
            <a:fillRect/>
          </a:stretch>
        </p:blipFill>
        <p:spPr>
          <a:xfrm>
            <a:off x="1180591" y="2232299"/>
            <a:ext cx="3165349" cy="4387670"/>
          </a:xfrm>
          <a:prstGeom prst="rect">
            <a:avLst/>
          </a:prstGeom>
        </p:spPr>
      </p:pic>
      <p:graphicFrame>
        <p:nvGraphicFramePr>
          <p:cNvPr id="14" name="表格 13">
            <a:extLst>
              <a:ext uri="{FF2B5EF4-FFF2-40B4-BE49-F238E27FC236}">
                <a16:creationId xmlns:a16="http://schemas.microsoft.com/office/drawing/2014/main" id="{4FF15B8E-E4D8-E537-2803-63F6EAEA8A95}"/>
              </a:ext>
            </a:extLst>
          </p:cNvPr>
          <p:cNvGraphicFramePr>
            <a:graphicFrameLocks noGrp="1"/>
          </p:cNvGraphicFramePr>
          <p:nvPr/>
        </p:nvGraphicFramePr>
        <p:xfrm>
          <a:off x="4879340" y="2253703"/>
          <a:ext cx="6325109" cy="1549717"/>
        </p:xfrm>
        <a:graphic>
          <a:graphicData uri="http://schemas.openxmlformats.org/drawingml/2006/table">
            <a:tbl>
              <a:tblPr>
                <a:tableStyleId>{5940675A-B579-460E-94D1-54222C63F5DA}</a:tableStyleId>
              </a:tblPr>
              <a:tblGrid>
                <a:gridCol w="1250523">
                  <a:extLst>
                    <a:ext uri="{9D8B030D-6E8A-4147-A177-3AD203B41FA5}">
                      <a16:colId xmlns:a16="http://schemas.microsoft.com/office/drawing/2014/main" val="2849808823"/>
                    </a:ext>
                  </a:extLst>
                </a:gridCol>
                <a:gridCol w="1250523">
                  <a:extLst>
                    <a:ext uri="{9D8B030D-6E8A-4147-A177-3AD203B41FA5}">
                      <a16:colId xmlns:a16="http://schemas.microsoft.com/office/drawing/2014/main" val="2596236620"/>
                    </a:ext>
                  </a:extLst>
                </a:gridCol>
                <a:gridCol w="1250523">
                  <a:extLst>
                    <a:ext uri="{9D8B030D-6E8A-4147-A177-3AD203B41FA5}">
                      <a16:colId xmlns:a16="http://schemas.microsoft.com/office/drawing/2014/main" val="19858422"/>
                    </a:ext>
                  </a:extLst>
                </a:gridCol>
                <a:gridCol w="1250523">
                  <a:extLst>
                    <a:ext uri="{9D8B030D-6E8A-4147-A177-3AD203B41FA5}">
                      <a16:colId xmlns:a16="http://schemas.microsoft.com/office/drawing/2014/main" val="2058216090"/>
                    </a:ext>
                  </a:extLst>
                </a:gridCol>
                <a:gridCol w="1323017">
                  <a:extLst>
                    <a:ext uri="{9D8B030D-6E8A-4147-A177-3AD203B41FA5}">
                      <a16:colId xmlns:a16="http://schemas.microsoft.com/office/drawing/2014/main" val="3597005135"/>
                    </a:ext>
                  </a:extLst>
                </a:gridCol>
              </a:tblGrid>
              <a:tr h="438697">
                <a:tc>
                  <a:txBody>
                    <a:bodyPr/>
                    <a:lstStyle/>
                    <a:p>
                      <a:pPr algn="ctr" latinLnBrk="0"/>
                      <a:r>
                        <a:rPr lang="zh-CN" altLang="en-US" sz="1200" dirty="0">
                          <a:effectLst/>
                        </a:rPr>
                        <a:t>数据集</a:t>
                      </a:r>
                    </a:p>
                  </a:txBody>
                  <a:tcPr anchor="ctr"/>
                </a:tc>
                <a:tc>
                  <a:txBody>
                    <a:bodyPr/>
                    <a:lstStyle/>
                    <a:p>
                      <a:pPr algn="ctr" latinLnBrk="0"/>
                      <a:r>
                        <a:rPr lang="zh-CN" altLang="en-US" sz="1200">
                          <a:effectLst/>
                        </a:rPr>
                        <a:t>起始日期</a:t>
                      </a:r>
                    </a:p>
                  </a:txBody>
                  <a:tcPr anchor="ctr"/>
                </a:tc>
                <a:tc>
                  <a:txBody>
                    <a:bodyPr/>
                    <a:lstStyle/>
                    <a:p>
                      <a:pPr algn="ctr" latinLnBrk="0"/>
                      <a:r>
                        <a:rPr lang="zh-CN" altLang="en-US" sz="1200" dirty="0">
                          <a:effectLst/>
                        </a:rPr>
                        <a:t>结束日期</a:t>
                      </a:r>
                    </a:p>
                  </a:txBody>
                  <a:tcPr anchor="ctr"/>
                </a:tc>
                <a:tc>
                  <a:txBody>
                    <a:bodyPr/>
                    <a:lstStyle/>
                    <a:p>
                      <a:pPr algn="ctr" latinLnBrk="0"/>
                      <a:r>
                        <a:rPr lang="zh-CN" altLang="en-US" sz="1200" dirty="0">
                          <a:effectLst/>
                        </a:rPr>
                        <a:t>新闻标题数量</a:t>
                      </a:r>
                    </a:p>
                  </a:txBody>
                  <a:tcPr anchor="ctr"/>
                </a:tc>
                <a:tc>
                  <a:txBody>
                    <a:bodyPr/>
                    <a:lstStyle/>
                    <a:p>
                      <a:pPr algn="ctr" latinLnBrk="0"/>
                      <a:r>
                        <a:rPr lang="zh-CN" altLang="en-US" sz="1200" dirty="0">
                          <a:effectLst/>
                        </a:rPr>
                        <a:t>新闻提供者数量</a:t>
                      </a:r>
                    </a:p>
                  </a:txBody>
                  <a:tcPr anchor="ctr"/>
                </a:tc>
                <a:extLst>
                  <a:ext uri="{0D108BD9-81ED-4DB2-BD59-A6C34878D82A}">
                    <a16:rowId xmlns:a16="http://schemas.microsoft.com/office/drawing/2014/main" val="29253699"/>
                  </a:ext>
                </a:extLst>
              </a:tr>
              <a:tr h="555510">
                <a:tc>
                  <a:txBody>
                    <a:bodyPr/>
                    <a:lstStyle/>
                    <a:p>
                      <a:pPr algn="ctr" latinLnBrk="0"/>
                      <a:r>
                        <a:rPr lang="zh-CN" altLang="en-US" sz="1200" dirty="0">
                          <a:effectLst/>
                        </a:rPr>
                        <a:t>训练集</a:t>
                      </a:r>
                    </a:p>
                  </a:txBody>
                  <a:tcPr anchor="ctr"/>
                </a:tc>
                <a:tc>
                  <a:txBody>
                    <a:bodyPr/>
                    <a:lstStyle/>
                    <a:p>
                      <a:pPr algn="ctr" latinLnBrk="0"/>
                      <a:r>
                        <a:rPr lang="en-US" altLang="zh-CN" sz="1200" dirty="0">
                          <a:effectLst/>
                        </a:rPr>
                        <a:t>2020-09-01</a:t>
                      </a:r>
                    </a:p>
                  </a:txBody>
                  <a:tcPr anchor="ctr"/>
                </a:tc>
                <a:tc>
                  <a:txBody>
                    <a:bodyPr/>
                    <a:lstStyle/>
                    <a:p>
                      <a:pPr algn="ctr" latinLnBrk="0"/>
                      <a:r>
                        <a:rPr lang="en-US" altLang="zh-CN" sz="1200" dirty="0">
                          <a:effectLst/>
                        </a:rPr>
                        <a:t>2021-09-30</a:t>
                      </a:r>
                    </a:p>
                  </a:txBody>
                  <a:tcPr anchor="ctr"/>
                </a:tc>
                <a:tc>
                  <a:txBody>
                    <a:bodyPr/>
                    <a:lstStyle/>
                    <a:p>
                      <a:pPr algn="ctr" latinLnBrk="0"/>
                      <a:r>
                        <a:rPr lang="en-US" altLang="zh-CN" sz="1200" dirty="0">
                          <a:effectLst/>
                        </a:rPr>
                        <a:t>2,713,233</a:t>
                      </a:r>
                    </a:p>
                  </a:txBody>
                  <a:tcPr anchor="ctr"/>
                </a:tc>
                <a:tc>
                  <a:txBody>
                    <a:bodyPr/>
                    <a:lstStyle/>
                    <a:p>
                      <a:pPr algn="ctr" latinLnBrk="0"/>
                      <a:r>
                        <a:rPr lang="en-US" altLang="zh-CN" sz="1200" dirty="0">
                          <a:effectLst/>
                        </a:rPr>
                        <a:t>5,489</a:t>
                      </a:r>
                    </a:p>
                  </a:txBody>
                  <a:tcPr anchor="ctr"/>
                </a:tc>
                <a:extLst>
                  <a:ext uri="{0D108BD9-81ED-4DB2-BD59-A6C34878D82A}">
                    <a16:rowId xmlns:a16="http://schemas.microsoft.com/office/drawing/2014/main" val="908390770"/>
                  </a:ext>
                </a:extLst>
              </a:tr>
              <a:tr h="555510">
                <a:tc>
                  <a:txBody>
                    <a:bodyPr/>
                    <a:lstStyle/>
                    <a:p>
                      <a:pPr algn="ctr" latinLnBrk="0"/>
                      <a:r>
                        <a:rPr lang="zh-CN" altLang="en-US" sz="1200" dirty="0">
                          <a:effectLst/>
                        </a:rPr>
                        <a:t>测试集</a:t>
                      </a:r>
                    </a:p>
                  </a:txBody>
                  <a:tcPr anchor="ctr"/>
                </a:tc>
                <a:tc>
                  <a:txBody>
                    <a:bodyPr/>
                    <a:lstStyle/>
                    <a:p>
                      <a:pPr algn="ctr" latinLnBrk="0"/>
                      <a:r>
                        <a:rPr lang="en-US" altLang="zh-CN" sz="1200" dirty="0">
                          <a:effectLst/>
                        </a:rPr>
                        <a:t>2021-10-01</a:t>
                      </a:r>
                    </a:p>
                  </a:txBody>
                  <a:tcPr anchor="ctr"/>
                </a:tc>
                <a:tc>
                  <a:txBody>
                    <a:bodyPr/>
                    <a:lstStyle/>
                    <a:p>
                      <a:pPr algn="ctr" latinLnBrk="0"/>
                      <a:r>
                        <a:rPr lang="en-US" altLang="zh-CN" sz="1200" dirty="0">
                          <a:effectLst/>
                        </a:rPr>
                        <a:t>2022-12-30</a:t>
                      </a:r>
                    </a:p>
                  </a:txBody>
                  <a:tcPr anchor="ctr"/>
                </a:tc>
                <a:tc>
                  <a:txBody>
                    <a:bodyPr/>
                    <a:lstStyle/>
                    <a:p>
                      <a:pPr algn="ctr" latinLnBrk="0"/>
                      <a:r>
                        <a:rPr lang="en-US" altLang="zh-CN" sz="1200" dirty="0">
                          <a:effectLst/>
                        </a:rPr>
                        <a:t>3,717,666</a:t>
                      </a:r>
                    </a:p>
                  </a:txBody>
                  <a:tcPr anchor="ctr"/>
                </a:tc>
                <a:tc>
                  <a:txBody>
                    <a:bodyPr/>
                    <a:lstStyle/>
                    <a:p>
                      <a:pPr algn="ctr" latinLnBrk="0"/>
                      <a:r>
                        <a:rPr lang="en-US" altLang="zh-CN" sz="1200" dirty="0">
                          <a:effectLst/>
                        </a:rPr>
                        <a:t>5,489</a:t>
                      </a:r>
                    </a:p>
                  </a:txBody>
                  <a:tcPr anchor="ctr"/>
                </a:tc>
                <a:extLst>
                  <a:ext uri="{0D108BD9-81ED-4DB2-BD59-A6C34878D82A}">
                    <a16:rowId xmlns:a16="http://schemas.microsoft.com/office/drawing/2014/main" val="1556891442"/>
                  </a:ext>
                </a:extLst>
              </a:tr>
            </a:tbl>
          </a:graphicData>
        </a:graphic>
      </p:graphicFrame>
      <p:sp>
        <p:nvSpPr>
          <p:cNvPr id="2" name="灯片编号占位符 3">
            <a:extLst>
              <a:ext uri="{FF2B5EF4-FFF2-40B4-BE49-F238E27FC236}">
                <a16:creationId xmlns:a16="http://schemas.microsoft.com/office/drawing/2014/main" id="{2DB332C9-3D5B-4CF4-3709-B4E928FA0011}"/>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11319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dirty="0">
                <a:latin typeface="微软雅黑" panose="020B0503020204020204" pitchFamily="34" charset="-122"/>
                <a:ea typeface="微软雅黑" panose="020B0503020204020204" pitchFamily="34" charset="-122"/>
              </a:rPr>
              <a:t>目录</a:t>
            </a:r>
            <a:endParaRPr lang="en-US"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4294967295"/>
          </p:nvPr>
        </p:nvSpPr>
        <p:spPr>
          <a:xfrm>
            <a:off x="524108" y="1735138"/>
            <a:ext cx="11418848" cy="4621212"/>
          </a:xfrm>
        </p:spPr>
        <p:txBody>
          <a:bodyPr>
            <a:normAutofit fontScale="92500" lnSpcReduction="10000"/>
          </a:bodyPr>
          <a:lstStyle/>
          <a:p>
            <a:pPr marL="514350" indent="-514350" algn="just">
              <a:lnSpc>
                <a:spcPct val="100000"/>
              </a:lnSpc>
              <a:spcBef>
                <a:spcPts val="0"/>
              </a:spcBef>
              <a:buFont typeface="+mj-lt"/>
              <a:buAutoNum type="arabicPeriod"/>
            </a:pPr>
            <a:r>
              <a:rPr lang="zh-CN" altLang="en-US" sz="3100" dirty="0">
                <a:solidFill>
                  <a:schemeClr val="bg1">
                    <a:lumMod val="75000"/>
                  </a:schemeClr>
                </a:solidFill>
                <a:sym typeface="+mn-ea"/>
              </a:rPr>
              <a:t>概述</a:t>
            </a:r>
            <a:endParaRPr lang="zh-CN" altLang="en-US" sz="3100" dirty="0">
              <a:solidFill>
                <a:schemeClr val="bg1">
                  <a:lumMod val="75000"/>
                </a:schemeClr>
              </a:solidFill>
            </a:endParaRPr>
          </a:p>
          <a:p>
            <a:pPr marL="457200" lvl="1" indent="457200" algn="just">
              <a:lnSpc>
                <a:spcPct val="100000"/>
              </a:lnSpc>
              <a:spcBef>
                <a:spcPts val="0"/>
              </a:spcBef>
            </a:pPr>
            <a:r>
              <a:rPr lang="en-US" altLang="zh-CN" sz="3100" dirty="0">
                <a:solidFill>
                  <a:schemeClr val="bg1">
                    <a:lumMod val="75000"/>
                  </a:schemeClr>
                </a:solidFill>
                <a:sym typeface="+mn-ea"/>
              </a:rPr>
              <a:t>Why</a:t>
            </a:r>
            <a:endParaRPr lang="zh-CN" altLang="en-US" sz="3100" dirty="0">
              <a:solidFill>
                <a:schemeClr val="bg1">
                  <a:lumMod val="75000"/>
                </a:schemeClr>
              </a:solidFill>
              <a:sym typeface="+mn-ea"/>
            </a:endParaRPr>
          </a:p>
          <a:p>
            <a:pPr marL="457200" lvl="1" indent="457200" algn="just">
              <a:lnSpc>
                <a:spcPct val="100000"/>
              </a:lnSpc>
              <a:spcBef>
                <a:spcPts val="0"/>
              </a:spcBef>
            </a:pPr>
            <a:r>
              <a:rPr lang="en-US" altLang="zh-CN" sz="3100" dirty="0">
                <a:solidFill>
                  <a:schemeClr val="bg1">
                    <a:lumMod val="75000"/>
                  </a:schemeClr>
                </a:solidFill>
                <a:sym typeface="+mn-ea"/>
              </a:rPr>
              <a:t>How</a:t>
            </a:r>
          </a:p>
          <a:p>
            <a:pPr marL="457200" lvl="1" indent="457200" algn="just">
              <a:lnSpc>
                <a:spcPct val="100000"/>
              </a:lnSpc>
              <a:spcBef>
                <a:spcPts val="0"/>
              </a:spcBef>
            </a:pPr>
            <a:endParaRPr lang="en-US" altLang="zh-CN" sz="3100" dirty="0"/>
          </a:p>
          <a:p>
            <a:pPr marL="514350" lvl="0" indent="-514350" algn="just">
              <a:lnSpc>
                <a:spcPct val="100000"/>
              </a:lnSpc>
              <a:spcBef>
                <a:spcPts val="0"/>
              </a:spcBef>
              <a:buClrTx/>
              <a:buSzTx/>
              <a:buFont typeface="+mj-lt"/>
              <a:buAutoNum type="arabicPeriod"/>
            </a:pPr>
            <a:r>
              <a:rPr lang="en-US" altLang="zh-CN" sz="3100" dirty="0">
                <a:solidFill>
                  <a:schemeClr val="bg1">
                    <a:lumMod val="75000"/>
                  </a:schemeClr>
                </a:solidFill>
                <a:sym typeface="+mn-ea"/>
              </a:rPr>
              <a:t>LLMs Enhance Graph Learning</a:t>
            </a:r>
          </a:p>
          <a:p>
            <a:pPr marL="457200" lvl="1" indent="457200" algn="just">
              <a:lnSpc>
                <a:spcPct val="100000"/>
              </a:lnSpc>
              <a:spcBef>
                <a:spcPts val="0"/>
              </a:spcBef>
              <a:buClrTx/>
              <a:buSzTx/>
            </a:pPr>
            <a:r>
              <a:rPr lang="en-US" altLang="zh-CN" sz="3100" dirty="0">
                <a:solidFill>
                  <a:schemeClr val="bg1">
                    <a:lumMod val="75000"/>
                  </a:schemeClr>
                </a:solidFill>
                <a:sym typeface="+mn-ea"/>
              </a:rPr>
              <a:t>LLMs Augmenting Graph Algorithms --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2023.07,WSDM24</a:t>
            </a:r>
          </a:p>
          <a:p>
            <a:pPr marL="457200" lvl="1" indent="457200" algn="just">
              <a:lnSpc>
                <a:spcPct val="100000"/>
              </a:lnSpc>
              <a:spcBef>
                <a:spcPts val="0"/>
              </a:spcBef>
            </a:pPr>
            <a:r>
              <a:rPr lang="en-US" altLang="zh-CN" sz="3100" dirty="0">
                <a:solidFill>
                  <a:schemeClr val="bg1">
                    <a:lumMod val="75000"/>
                  </a:schemeClr>
                </a:solidFill>
                <a:sym typeface="+mn-ea"/>
              </a:rPr>
              <a:t>LLMs Predicting Graph Tasks--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2023.09</a:t>
            </a:r>
          </a:p>
          <a:p>
            <a:pPr marL="457200" lvl="1" indent="457200" algn="just">
              <a:lnSpc>
                <a:spcPct val="100000"/>
              </a:lnSpc>
              <a:spcBef>
                <a:spcPts val="0"/>
              </a:spcBef>
              <a:buClrTx/>
              <a:buSzTx/>
            </a:pPr>
            <a:r>
              <a:rPr lang="en-US" altLang="zh-CN" sz="3100" dirty="0">
                <a:solidFill>
                  <a:schemeClr val="bg1">
                    <a:lumMod val="75000"/>
                  </a:schemeClr>
                </a:solidFill>
                <a:sym typeface="+mn-ea"/>
              </a:rPr>
              <a:t>LLMs Constructing Graphs-- SIGKDD 2023</a:t>
            </a:r>
          </a:p>
          <a:p>
            <a:pPr marL="457200" lvl="1" indent="457200" algn="just">
              <a:lnSpc>
                <a:spcPct val="100000"/>
              </a:lnSpc>
              <a:spcBef>
                <a:spcPts val="0"/>
              </a:spcBef>
              <a:buClrTx/>
              <a:buSzTx/>
            </a:pPr>
            <a:endParaRPr lang="en-US" altLang="zh-CN" sz="3100" dirty="0">
              <a:solidFill>
                <a:schemeClr val="bg1">
                  <a:lumMod val="75000"/>
                </a:schemeClr>
              </a:solidFill>
            </a:endParaRPr>
          </a:p>
          <a:p>
            <a:pPr marL="514350" lvl="0" indent="-514350" algn="just">
              <a:lnSpc>
                <a:spcPct val="100000"/>
              </a:lnSpc>
              <a:spcBef>
                <a:spcPts val="0"/>
              </a:spcBef>
              <a:buFont typeface="+mj-lt"/>
              <a:buAutoNum type="arabicPeriod"/>
            </a:pPr>
            <a:r>
              <a:rPr lang="en-US" altLang="zh-CN" sz="3100" dirty="0">
                <a:sym typeface="+mn-ea"/>
              </a:rPr>
              <a:t>Graphs Enhance LLM Ability</a:t>
            </a:r>
          </a:p>
          <a:p>
            <a:pPr marL="457200" lvl="1" indent="457200" algn="just">
              <a:lnSpc>
                <a:spcPct val="100000"/>
              </a:lnSpc>
              <a:spcBef>
                <a:spcPts val="0"/>
              </a:spcBef>
            </a:pPr>
            <a:r>
              <a:rPr lang="en-US" altLang="zh-CN" sz="3100" dirty="0">
                <a:sym typeface="+mn-ea"/>
              </a:rPr>
              <a:t>Graph of Thoughts Prompting -- </a:t>
            </a:r>
            <a:r>
              <a:rPr lang="en-US" altLang="zh-CN" sz="3100" dirty="0" err="1">
                <a:sym typeface="+mn-ea"/>
              </a:rPr>
              <a:t>arXiv</a:t>
            </a:r>
            <a:r>
              <a:rPr lang="en-US" altLang="zh-CN" sz="3100" dirty="0">
                <a:sym typeface="+mn-ea"/>
              </a:rPr>
              <a:t> 2023.08</a:t>
            </a:r>
          </a:p>
          <a:p>
            <a:pPr marL="457200" lvl="1" indent="0" algn="just">
              <a:lnSpc>
                <a:spcPct val="100000"/>
              </a:lnSpc>
              <a:spcBef>
                <a:spcPts val="0"/>
              </a:spcBef>
              <a:buNone/>
            </a:pPr>
            <a:endParaRPr lang="en-US" altLang="zh-CN" sz="3100" dirty="0">
              <a:sym typeface="+mn-ea"/>
            </a:endParaRPr>
          </a:p>
        </p:txBody>
      </p:sp>
      <p:sp>
        <p:nvSpPr>
          <p:cNvPr id="5" name="灯片编号占位符 3">
            <a:extLst>
              <a:ext uri="{FF2B5EF4-FFF2-40B4-BE49-F238E27FC236}">
                <a16:creationId xmlns:a16="http://schemas.microsoft.com/office/drawing/2014/main" id="{2734EBCF-A858-F013-E534-6624F4BE86D0}"/>
              </a:ext>
            </a:extLst>
          </p:cNvPr>
          <p:cNvSpPr txBox="1">
            <a:spLocks/>
          </p:cNvSpPr>
          <p:nvPr/>
        </p:nvSpPr>
        <p:spPr>
          <a:xfrm>
            <a:off x="11668297" y="6492875"/>
            <a:ext cx="523703"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561407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9545723-AAD1-FDA8-3635-9EA914CB9FF6}"/>
              </a:ext>
            </a:extLst>
          </p:cNvPr>
          <p:cNvSpPr>
            <a:spLocks noGrp="1"/>
          </p:cNvSpPr>
          <p:nvPr>
            <p:ph type="title"/>
          </p:nvPr>
        </p:nvSpPr>
        <p:spPr/>
        <p:txBody>
          <a:bodyPr/>
          <a:lstStyle/>
          <a:p>
            <a:r>
              <a:rPr lang="en-US" altLang="zh-CN" sz="3600" b="1" dirty="0">
                <a:latin typeface="Times New Roman" panose="02020603050405020304" pitchFamily="18" charset="0"/>
                <a:cs typeface="Times New Roman" panose="02020603050405020304" pitchFamily="18" charset="0"/>
                <a:sym typeface="+mn-ea"/>
              </a:rPr>
              <a:t>Graph of Thoughts Prompting</a:t>
            </a:r>
            <a:endParaRPr lang="zh-CN" altLang="en-US" sz="3600" b="1"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B61D2C3A-F6E0-D3F7-A3B6-FA82FD15446F}"/>
              </a:ext>
            </a:extLst>
          </p:cNvPr>
          <p:cNvPicPr>
            <a:picLocks noChangeAspect="1"/>
          </p:cNvPicPr>
          <p:nvPr/>
        </p:nvPicPr>
        <p:blipFill>
          <a:blip r:embed="rId2"/>
          <a:stretch>
            <a:fillRect/>
          </a:stretch>
        </p:blipFill>
        <p:spPr>
          <a:xfrm>
            <a:off x="1447397" y="2730279"/>
            <a:ext cx="9297206" cy="1973751"/>
          </a:xfrm>
          <a:prstGeom prst="rect">
            <a:avLst/>
          </a:prstGeom>
        </p:spPr>
      </p:pic>
      <p:sp>
        <p:nvSpPr>
          <p:cNvPr id="2" name="灯片编号占位符 3">
            <a:extLst>
              <a:ext uri="{FF2B5EF4-FFF2-40B4-BE49-F238E27FC236}">
                <a16:creationId xmlns:a16="http://schemas.microsoft.com/office/drawing/2014/main" id="{2456DD40-1B5A-873D-31B1-9209A9AED257}"/>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954779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63CEFCA-7D3A-A95F-CBDC-313ADBF58448}"/>
              </a:ext>
            </a:extLst>
          </p:cNvPr>
          <p:cNvPicPr>
            <a:picLocks noChangeAspect="1"/>
          </p:cNvPicPr>
          <p:nvPr/>
        </p:nvPicPr>
        <p:blipFill>
          <a:blip r:embed="rId3"/>
          <a:stretch>
            <a:fillRect/>
          </a:stretch>
        </p:blipFill>
        <p:spPr>
          <a:xfrm>
            <a:off x="992072" y="1977866"/>
            <a:ext cx="10207856" cy="4046855"/>
          </a:xfrm>
          <a:prstGeom prst="rect">
            <a:avLst/>
          </a:prstGeom>
        </p:spPr>
      </p:pic>
      <p:sp>
        <p:nvSpPr>
          <p:cNvPr id="6" name="标题 2">
            <a:extLst>
              <a:ext uri="{FF2B5EF4-FFF2-40B4-BE49-F238E27FC236}">
                <a16:creationId xmlns:a16="http://schemas.microsoft.com/office/drawing/2014/main" id="{FD3C7CBA-F8BA-D8DC-89AB-0C13948E415E}"/>
              </a:ext>
            </a:extLst>
          </p:cNvPr>
          <p:cNvSpPr>
            <a:spLocks noGrp="1"/>
          </p:cNvSpPr>
          <p:nvPr>
            <p:ph type="title"/>
          </p:nvPr>
        </p:nvSpPr>
        <p:spPr>
          <a:xfrm>
            <a:off x="838200" y="365125"/>
            <a:ext cx="10515600" cy="1325563"/>
          </a:xfrm>
        </p:spPr>
        <p:txBody>
          <a:bodyPr/>
          <a:lstStyle/>
          <a:p>
            <a:r>
              <a:rPr lang="en-US" altLang="zh-CN" sz="3600" b="1" dirty="0">
                <a:latin typeface="Times New Roman" panose="02020603050405020304" pitchFamily="18" charset="0"/>
                <a:cs typeface="Times New Roman" panose="02020603050405020304" pitchFamily="18" charset="0"/>
                <a:sym typeface="+mn-ea"/>
              </a:rPr>
              <a:t>Graph of Thoughts Prompting</a:t>
            </a:r>
            <a:endParaRPr lang="zh-CN" altLang="en-US" sz="3600" b="1"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97BAD68C-76DB-BD24-EC8D-5A083E78D0F6}"/>
              </a:ext>
            </a:extLst>
          </p:cNvPr>
          <p:cNvSpPr txBox="1"/>
          <p:nvPr/>
        </p:nvSpPr>
        <p:spPr>
          <a:xfrm>
            <a:off x="838200" y="160853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各种思维模式</a:t>
            </a:r>
          </a:p>
        </p:txBody>
      </p:sp>
      <p:sp>
        <p:nvSpPr>
          <p:cNvPr id="3" name="灯片编号占位符 3">
            <a:extLst>
              <a:ext uri="{FF2B5EF4-FFF2-40B4-BE49-F238E27FC236}">
                <a16:creationId xmlns:a16="http://schemas.microsoft.com/office/drawing/2014/main" id="{DFAC6C13-E1A0-6FFF-A74E-6AF159605FAE}"/>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62201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0667706-E115-3997-3827-B664D13B440D}"/>
                  </a:ext>
                </a:extLst>
              </p:cNvPr>
              <p:cNvSpPr txBox="1"/>
              <p:nvPr/>
            </p:nvSpPr>
            <p:spPr>
              <a:xfrm>
                <a:off x="5470190" y="2371441"/>
                <a:ext cx="6611564" cy="37887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聚合转换（</a:t>
                </a:r>
                <a:r>
                  <a:rPr kumimoji="0" lang="en-US" altLang="zh-CN" sz="16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Aggregation Transformation</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将多个思考点合并成一个新的思考点。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创建一个新的顶点</a:t>
                </a:r>
                <a14:m>
                  <m:oMath xmlns:m="http://schemas.openxmlformats.org/officeDocument/2006/math">
                    <m:sSup>
                      <m:sSupPr>
                        <m:ctrlPr>
                          <a:rPr kumimoji="0" lang="en-US" altLang="zh-CN" sz="16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pPr>
                      <m:e>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𝑣</m:t>
                        </m:r>
                      </m:e>
                      <m:sup>
                        <m:r>
                          <a:rPr kumimoji="0" lang="en-US" altLang="zh-CN" sz="16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m:t>
                        </m:r>
                      </m:sup>
                    </m:s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 </m:t>
                    </m:r>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，并将原始思考点</a:t>
                </a:r>
                <a14:m>
                  <m:oMath xmlns:m="http://schemas.openxmlformats.org/officeDocument/2006/math">
                    <m:sSub>
                      <m:sSubPr>
                        <m:ctrlPr>
                          <a:rPr kumimoji="0" lang="en-US" altLang="zh-CN" sz="16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dirty="0">
                            <a:ln>
                              <a:noFill/>
                            </a:ln>
                            <a:solidFill>
                              <a:prstClr val="black"/>
                            </a:solidFill>
                            <a:effectLst/>
                            <a:uLnTx/>
                            <a:uFillTx/>
                            <a:latin typeface="Cambria Math" panose="02040503050406030204" pitchFamily="18" charset="0"/>
                            <a:cs typeface="+mn-cs"/>
                          </a:rPr>
                          <m:t>𝑣</m:t>
                        </m:r>
                      </m:e>
                      <m:sub>
                        <m:r>
                          <a:rPr kumimoji="0" lang="en-US" altLang="zh-CN" sz="16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r>
                      <a:rPr kumimoji="0" lang="en-US" altLang="zh-CN" sz="16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 </m:t>
                    </m:r>
                    <m:r>
                      <a:rPr kumimoji="0" lang="zh-CN" altLang="en-US" sz="1600" b="0" i="1" u="none" strike="noStrike" kern="1200" cap="none" spc="0" normalizeH="0" baseline="0" noProof="0" dirty="0">
                        <a:ln>
                          <a:noFill/>
                        </a:ln>
                        <a:solidFill>
                          <a:prstClr val="black"/>
                        </a:solidFill>
                        <a:effectLst/>
                        <a:uLnTx/>
                        <a:uFillTx/>
                        <a:latin typeface="Cambria Math" panose="02040503050406030204" pitchFamily="18" charset="0"/>
                        <a:cs typeface="+mn-cs"/>
                      </a:rPr>
                      <m:t>、</m:t>
                    </m:r>
                    <m:sSub>
                      <m:sSubPr>
                        <m:ctrlPr>
                          <a:rPr kumimoji="0" lang="en-US" altLang="zh-CN" sz="1600" b="0" i="1" u="none" strike="noStrike" kern="1200" cap="none" spc="0" normalizeH="0" baseline="0" noProof="0" dirty="0">
                            <a:ln>
                              <a:noFill/>
                            </a:ln>
                            <a:solidFill>
                              <a:prstClr val="black"/>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dirty="0">
                            <a:ln>
                              <a:noFill/>
                            </a:ln>
                            <a:solidFill>
                              <a:prstClr val="black"/>
                            </a:solidFill>
                            <a:effectLst/>
                            <a:uLnTx/>
                            <a:uFillTx/>
                            <a:latin typeface="Cambria Math" panose="02040503050406030204" pitchFamily="18" charset="0"/>
                            <a:cs typeface="+mn-cs"/>
                          </a:rPr>
                          <m:t>𝑣</m:t>
                        </m:r>
                      </m:e>
                      <m:sub>
                        <m:r>
                          <a:rPr kumimoji="0" lang="en-US" altLang="zh-CN" sz="1600" b="0" i="1" u="none" strike="noStrike" kern="1200" cap="none" spc="0" normalizeH="0" baseline="0" noProof="0" dirty="0">
                            <a:ln>
                              <a:noFill/>
                            </a:ln>
                            <a:solidFill>
                              <a:prstClr val="black"/>
                            </a:solidFill>
                            <a:effectLst/>
                            <a:uLnTx/>
                            <a:uFillTx/>
                            <a:latin typeface="Cambria Math" panose="02040503050406030204" pitchFamily="18" charset="0"/>
                            <a:cs typeface="+mn-cs"/>
                          </a:rPr>
                          <m:t>2</m:t>
                        </m:r>
                      </m:sub>
                    </m:sSub>
                    <m:r>
                      <a:rPr kumimoji="0" lang="en-US" altLang="zh-CN" sz="1600" b="0" i="1" u="none" strike="noStrike" kern="1200" cap="none" spc="0" normalizeH="0" baseline="0" noProof="0" dirty="0">
                        <a:ln>
                          <a:noFill/>
                        </a:ln>
                        <a:solidFill>
                          <a:prstClr val="black"/>
                        </a:solidFill>
                        <a:effectLst/>
                        <a:uLnTx/>
                        <a:uFillTx/>
                        <a:latin typeface="Cambria Math" panose="02040503050406030204" pitchFamily="18" charset="0"/>
                        <a:cs typeface="+mn-cs"/>
                      </a:rPr>
                      <m:t> </m:t>
                    </m:r>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14:m>
                  <m:oMath xmlns:m="http://schemas.openxmlformats.org/officeDocument/2006/math">
                    <m:sSup>
                      <m:sSupPr>
                        <m:ctrlP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𝑣</m:t>
                        </m:r>
                      </m:e>
                      <m: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p>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与</a:t>
                </a:r>
                <a14:m>
                  <m:oMath xmlns:m="http://schemas.openxmlformats.org/officeDocument/2006/math">
                    <m:sSup>
                      <m:sSupPr>
                        <m:ctrlP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𝑣</m:t>
                        </m:r>
                      </m:e>
                      <m: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p>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之间建立出边。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可以聚合单个思考点，也可以聚合思考路径（多个思考点的链）。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修改转换（</a:t>
                </a:r>
                <a:r>
                  <a:rPr kumimoji="0" lang="en-US" altLang="zh-CN" sz="16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Refining Transformation</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对当前思考点</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v</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进行修改和细化。</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创建一个与原始思考点</a:t>
                </a:r>
                <a14:m>
                  <m:oMath xmlns:m="http://schemas.openxmlformats.org/officeDocument/2006/math">
                    <m:r>
                      <a:rPr kumimoji="0" lang="en-US" altLang="zh-CN" sz="1600" b="0" i="1" u="none" strike="noStrike" kern="1200" cap="none" spc="0" normalizeH="0" baseline="0" noProof="0" dirty="0" smtClean="0">
                        <a:ln>
                          <a:noFill/>
                        </a:ln>
                        <a:solidFill>
                          <a:srgbClr val="000000"/>
                        </a:solidFill>
                        <a:effectLst/>
                        <a:uLnTx/>
                        <a:uFillTx/>
                        <a:latin typeface="Cambria Math" panose="02040503050406030204" pitchFamily="18" charset="0"/>
                        <a:ea typeface="宋体" panose="02010600030101010101" pitchFamily="2" charset="-122"/>
                        <a:cs typeface="+mn-cs"/>
                      </a:rPr>
                      <m:t>𝑣</m:t>
                    </m:r>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相同的顶点，形成一个循环。</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循环表示反复思考相同的内容，保持原始思考点的连接。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生成转换（</a:t>
                </a:r>
                <a:r>
                  <a:rPr kumimoji="0" lang="en-US" altLang="zh-CN" sz="16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Generation Transformation</a:t>
                </a:r>
                <a:r>
                  <a:rPr kumimoji="0" lang="zh-CN"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基于现有的单个思考点</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v</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生成一个或多个新的思考点。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创建新的顶点</a:t>
                </a:r>
                <a14:m>
                  <m:oMath xmlns:m="http://schemas.openxmlformats.org/officeDocument/2006/math">
                    <m:sSubSup>
                      <m:sSubSupPr>
                        <m:ctrlPr>
                          <a:rPr kumimoji="0" lang="en-US" altLang="zh-CN" sz="16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SupPr>
                      <m:e>
                        <m:r>
                          <a:rPr kumimoji="0" lang="en-US" altLang="zh-CN" sz="16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𝑣</m:t>
                        </m:r>
                      </m:e>
                      <m:sub>
                        <m:r>
                          <a:rPr kumimoji="0" lang="en-US" altLang="zh-CN" sz="16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1</m:t>
                        </m:r>
                      </m:sub>
                      <m: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b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 </m:t>
                    </m:r>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14:m>
                  <m:oMath xmlns:m="http://schemas.openxmlformats.org/officeDocument/2006/math">
                    <m:sSubSup>
                      <m:sSubSupPr>
                        <m:ctrlP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bSupPr>
                      <m:e>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𝑣</m:t>
                        </m:r>
                      </m:e>
                      <m:sub>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2</m:t>
                        </m:r>
                      </m:sub>
                      <m: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b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 </m:t>
                    </m:r>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14:m>
                  <m:oMath xmlns:m="http://schemas.openxmlformats.org/officeDocument/2006/math">
                    <m:sSubSup>
                      <m:sSubSupPr>
                        <m:ctrlP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bSupPr>
                      <m:e>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𝑣</m:t>
                        </m:r>
                      </m:e>
                      <m:sub>
                        <m:r>
                          <a:rPr kumimoji="0" lang="en-US" altLang="zh-CN" sz="16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𝑘</m:t>
                        </m:r>
                      </m:sub>
                      <m: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b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 </m:t>
                    </m:r>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，并将</a:t>
                </a:r>
                <a14:m>
                  <m:oMath xmlns:m="http://schemas.openxmlformats.org/officeDocument/2006/math">
                    <m:r>
                      <a:rPr kumimoji="0" lang="en-US" altLang="zh-CN" sz="16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𝑣</m:t>
                    </m:r>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与</a:t>
                </a:r>
                <a14:m>
                  <m:oMath xmlns:m="http://schemas.openxmlformats.org/officeDocument/2006/math">
                    <m:sSubSup>
                      <m:sSubSupPr>
                        <m:ctrlP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bSupPr>
                      <m:e>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𝑣</m:t>
                        </m:r>
                      </m:e>
                      <m:sub>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1</m:t>
                        </m:r>
                      </m:sub>
                      <m: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b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 </m:t>
                    </m:r>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14:m>
                  <m:oMath xmlns:m="http://schemas.openxmlformats.org/officeDocument/2006/math">
                    <m:sSubSup>
                      <m:sSubSupPr>
                        <m:ctrlP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bSupPr>
                      <m:e>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𝑣</m:t>
                        </m:r>
                      </m:e>
                      <m:sub>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2</m:t>
                        </m:r>
                      </m:sub>
                      <m: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b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 </m:t>
                    </m:r>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14:m>
                  <m:oMath xmlns:m="http://schemas.openxmlformats.org/officeDocument/2006/math">
                    <m:sSubSup>
                      <m:sSubSupPr>
                        <m:ctrlP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bSupPr>
                      <m:e>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𝑣</m:t>
                        </m:r>
                      </m:e>
                      <m:sub>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𝑘</m:t>
                        </m:r>
                      </m:sub>
                      <m:sup>
                        <m: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bSup>
                  </m:oMath>
                </a14:m>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之间建立出边。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可以根据现有思考点衍生出新的思考点，类似于</a:t>
                </a:r>
                <a:r>
                  <a:rPr kumimoji="0" lang="en-US" altLang="zh-CN" sz="16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ToT</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或</a:t>
                </a:r>
                <a:r>
                  <a:rPr kumimoji="0" lang="en-US" altLang="zh-CN" sz="16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CoT</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-SC</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的推理步骤。</a:t>
                </a:r>
              </a:p>
            </p:txBody>
          </p:sp>
        </mc:Choice>
        <mc:Fallback xmlns="">
          <p:sp>
            <p:nvSpPr>
              <p:cNvPr id="7" name="文本框 6">
                <a:extLst>
                  <a:ext uri="{FF2B5EF4-FFF2-40B4-BE49-F238E27FC236}">
                    <a16:creationId xmlns:a16="http://schemas.microsoft.com/office/drawing/2014/main" id="{F0667706-E115-3997-3827-B664D13B440D}"/>
                  </a:ext>
                </a:extLst>
              </p:cNvPr>
              <p:cNvSpPr txBox="1">
                <a:spLocks noRot="1" noChangeAspect="1" noMove="1" noResize="1" noEditPoints="1" noAdjustHandles="1" noChangeArrowheads="1" noChangeShapeType="1" noTextEdit="1"/>
              </p:cNvSpPr>
              <p:nvPr/>
            </p:nvSpPr>
            <p:spPr>
              <a:xfrm>
                <a:off x="5470190" y="2371441"/>
                <a:ext cx="6611564" cy="3788794"/>
              </a:xfrm>
              <a:prstGeom prst="rect">
                <a:avLst/>
              </a:prstGeom>
              <a:blipFill>
                <a:blip r:embed="rId2"/>
                <a:stretch>
                  <a:fillRect l="-461" t="-643" b="-804"/>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01A5A30C-B1A0-FAE7-1B19-C6984AF281D8}"/>
              </a:ext>
            </a:extLst>
          </p:cNvPr>
          <p:cNvSpPr/>
          <p:nvPr/>
        </p:nvSpPr>
        <p:spPr>
          <a:xfrm>
            <a:off x="304800" y="1560576"/>
            <a:ext cx="402336" cy="353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3" name="组合 22">
            <a:extLst>
              <a:ext uri="{FF2B5EF4-FFF2-40B4-BE49-F238E27FC236}">
                <a16:creationId xmlns:a16="http://schemas.microsoft.com/office/drawing/2014/main" id="{8774072A-E75D-7A7B-2A1B-C8D86E5E997A}"/>
              </a:ext>
            </a:extLst>
          </p:cNvPr>
          <p:cNvGrpSpPr/>
          <p:nvPr/>
        </p:nvGrpSpPr>
        <p:grpSpPr>
          <a:xfrm>
            <a:off x="0" y="2166695"/>
            <a:ext cx="5553150" cy="3683952"/>
            <a:chOff x="123436" y="1904048"/>
            <a:chExt cx="5553150" cy="3683952"/>
          </a:xfrm>
        </p:grpSpPr>
        <p:pic>
          <p:nvPicPr>
            <p:cNvPr id="5" name="图片 4">
              <a:extLst>
                <a:ext uri="{FF2B5EF4-FFF2-40B4-BE49-F238E27FC236}">
                  <a16:creationId xmlns:a16="http://schemas.microsoft.com/office/drawing/2014/main" id="{5392D30C-871B-D4EC-9515-AB95DEBFF2B7}"/>
                </a:ext>
              </a:extLst>
            </p:cNvPr>
            <p:cNvPicPr>
              <a:picLocks noChangeAspect="1"/>
            </p:cNvPicPr>
            <p:nvPr/>
          </p:nvPicPr>
          <p:blipFill>
            <a:blip r:embed="rId3"/>
            <a:stretch>
              <a:fillRect/>
            </a:stretch>
          </p:blipFill>
          <p:spPr>
            <a:xfrm>
              <a:off x="123436" y="1904048"/>
              <a:ext cx="5553150" cy="3683952"/>
            </a:xfrm>
            <a:prstGeom prst="rect">
              <a:avLst/>
            </a:prstGeom>
          </p:spPr>
        </p:pic>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2D9A3865-5D48-BD2F-1031-7E71C5E76912}"/>
                    </a:ext>
                  </a:extLst>
                </p:cNvPr>
                <p:cNvSpPr/>
                <p:nvPr/>
              </p:nvSpPr>
              <p:spPr>
                <a:xfrm>
                  <a:off x="344424" y="2362492"/>
                  <a:ext cx="493776" cy="353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𝑣</m:t>
                            </m:r>
                          </m:e>
                          <m:sub>
                            <m:r>
                              <a:rPr kumimoji="0" lang="en-US" altLang="zh-CN"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1</m:t>
                            </m:r>
                          </m:sub>
                        </m:sSub>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0" name="矩形 9">
                  <a:extLst>
                    <a:ext uri="{FF2B5EF4-FFF2-40B4-BE49-F238E27FC236}">
                      <a16:creationId xmlns:a16="http://schemas.microsoft.com/office/drawing/2014/main" id="{2D9A3865-5D48-BD2F-1031-7E71C5E76912}"/>
                    </a:ext>
                  </a:extLst>
                </p:cNvPr>
                <p:cNvSpPr>
                  <a:spLocks noRot="1" noChangeAspect="1" noMove="1" noResize="1" noEditPoints="1" noAdjustHandles="1" noChangeArrowheads="1" noChangeShapeType="1" noTextEdit="1"/>
                </p:cNvSpPr>
                <p:nvPr/>
              </p:nvSpPr>
              <p:spPr>
                <a:xfrm>
                  <a:off x="344424" y="2362492"/>
                  <a:ext cx="493776" cy="353568"/>
                </a:xfrm>
                <a:prstGeom prst="rect">
                  <a:avLst/>
                </a:prstGeom>
                <a:blipFill>
                  <a:blip r:embed="rId4"/>
                  <a:stretch>
                    <a:fillRect b="-172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D856DB81-88CF-A2E3-A8EC-657597E62DFE}"/>
                    </a:ext>
                  </a:extLst>
                </p:cNvPr>
                <p:cNvSpPr/>
                <p:nvPr/>
              </p:nvSpPr>
              <p:spPr>
                <a:xfrm>
                  <a:off x="812300" y="2362492"/>
                  <a:ext cx="493776" cy="353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𝑣</m:t>
                            </m:r>
                          </m:e>
                          <m:sub>
                            <m:r>
                              <a:rPr kumimoji="0" lang="en-US" altLang="zh-CN"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2</m:t>
                            </m:r>
                          </m:sub>
                        </m:sSub>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1" name="矩形 10">
                  <a:extLst>
                    <a:ext uri="{FF2B5EF4-FFF2-40B4-BE49-F238E27FC236}">
                      <a16:creationId xmlns:a16="http://schemas.microsoft.com/office/drawing/2014/main" id="{D856DB81-88CF-A2E3-A8EC-657597E62DFE}"/>
                    </a:ext>
                  </a:extLst>
                </p:cNvPr>
                <p:cNvSpPr>
                  <a:spLocks noRot="1" noChangeAspect="1" noMove="1" noResize="1" noEditPoints="1" noAdjustHandles="1" noChangeArrowheads="1" noChangeShapeType="1" noTextEdit="1"/>
                </p:cNvSpPr>
                <p:nvPr/>
              </p:nvSpPr>
              <p:spPr>
                <a:xfrm>
                  <a:off x="812300" y="2362492"/>
                  <a:ext cx="493776" cy="353568"/>
                </a:xfrm>
                <a:prstGeom prst="rect">
                  <a:avLst/>
                </a:prstGeom>
                <a:blipFill>
                  <a:blip r:embed="rId5"/>
                  <a:stretch>
                    <a:fillRect b="-172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A6E97C1B-EF0D-8743-069E-DBA1355A313B}"/>
                    </a:ext>
                  </a:extLst>
                </p:cNvPr>
                <p:cNvSpPr/>
                <p:nvPr/>
              </p:nvSpPr>
              <p:spPr>
                <a:xfrm>
                  <a:off x="1331976" y="2362492"/>
                  <a:ext cx="493776" cy="353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dirty="0">
                                <a:ln>
                                  <a:noFill/>
                                </a:ln>
                                <a:solidFill>
                                  <a:prstClr val="black"/>
                                </a:solidFill>
                                <a:effectLst/>
                                <a:uLnTx/>
                                <a:uFillTx/>
                                <a:latin typeface="Cambria Math" panose="02040503050406030204" pitchFamily="18" charset="0"/>
                                <a:cs typeface="+mn-cs"/>
                              </a:rPr>
                              <m:t>𝑣</m:t>
                            </m:r>
                          </m:e>
                          <m:sub>
                            <m:r>
                              <a:rPr kumimoji="0" lang="en-US" altLang="zh-CN" sz="1800" b="0" i="1" u="none" strike="noStrike" kern="1200" cap="none" spc="0" normalizeH="0" baseline="0" noProof="0" dirty="0" smtClean="0">
                                <a:ln>
                                  <a:noFill/>
                                </a:ln>
                                <a:solidFill>
                                  <a:prstClr val="black"/>
                                </a:solidFill>
                                <a:effectLst/>
                                <a:uLnTx/>
                                <a:uFillTx/>
                                <a:latin typeface="Cambria Math" panose="02040503050406030204" pitchFamily="18" charset="0"/>
                                <a:cs typeface="+mn-cs"/>
                              </a:rPr>
                              <m:t>3</m:t>
                            </m:r>
                          </m:sub>
                        </m:sSub>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2" name="矩形 11">
                  <a:extLst>
                    <a:ext uri="{FF2B5EF4-FFF2-40B4-BE49-F238E27FC236}">
                      <a16:creationId xmlns:a16="http://schemas.microsoft.com/office/drawing/2014/main" id="{A6E97C1B-EF0D-8743-069E-DBA1355A313B}"/>
                    </a:ext>
                  </a:extLst>
                </p:cNvPr>
                <p:cNvSpPr>
                  <a:spLocks noRot="1" noChangeAspect="1" noMove="1" noResize="1" noEditPoints="1" noAdjustHandles="1" noChangeArrowheads="1" noChangeShapeType="1" noTextEdit="1"/>
                </p:cNvSpPr>
                <p:nvPr/>
              </p:nvSpPr>
              <p:spPr>
                <a:xfrm>
                  <a:off x="1331976" y="2362492"/>
                  <a:ext cx="493776" cy="353568"/>
                </a:xfrm>
                <a:prstGeom prst="rect">
                  <a:avLst/>
                </a:prstGeom>
                <a:blipFill>
                  <a:blip r:embed="rId6"/>
                  <a:stretch>
                    <a:fillRect b="-172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0FEB53FA-0B3B-A5A0-054E-A97F9A81E393}"/>
                    </a:ext>
                  </a:extLst>
                </p:cNvPr>
                <p:cNvSpPr/>
                <p:nvPr/>
              </p:nvSpPr>
              <p:spPr>
                <a:xfrm>
                  <a:off x="812300" y="2987624"/>
                  <a:ext cx="493776" cy="353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zh-CN" sz="18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dirty="0">
                                <a:ln>
                                  <a:noFill/>
                                </a:ln>
                                <a:solidFill>
                                  <a:srgbClr val="000000"/>
                                </a:solidFill>
                                <a:effectLst/>
                                <a:uLnTx/>
                                <a:uFillTx/>
                                <a:latin typeface="Cambria Math" panose="02040503050406030204" pitchFamily="18" charset="0"/>
                                <a:cs typeface="+mn-cs"/>
                              </a:rPr>
                              <m:t>𝑣</m:t>
                            </m:r>
                          </m:e>
                          <m:sup>
                            <m:r>
                              <a:rPr kumimoji="0" lang="en-US" altLang="zh-CN" sz="18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p>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6" name="矩形 15">
                  <a:extLst>
                    <a:ext uri="{FF2B5EF4-FFF2-40B4-BE49-F238E27FC236}">
                      <a16:creationId xmlns:a16="http://schemas.microsoft.com/office/drawing/2014/main" id="{0FEB53FA-0B3B-A5A0-054E-A97F9A81E393}"/>
                    </a:ext>
                  </a:extLst>
                </p:cNvPr>
                <p:cNvSpPr>
                  <a:spLocks noRot="1" noChangeAspect="1" noMove="1" noResize="1" noEditPoints="1" noAdjustHandles="1" noChangeArrowheads="1" noChangeShapeType="1" noTextEdit="1"/>
                </p:cNvSpPr>
                <p:nvPr/>
              </p:nvSpPr>
              <p:spPr>
                <a:xfrm>
                  <a:off x="812300" y="2987624"/>
                  <a:ext cx="493776" cy="353568"/>
                </a:xfrm>
                <a:prstGeom prst="rect">
                  <a:avLst/>
                </a:prstGeom>
                <a:blipFill>
                  <a:blip r:embed="rId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3B61F202-9A3D-6520-9687-34B86B76402A}"/>
                    </a:ext>
                  </a:extLst>
                </p:cNvPr>
                <p:cNvSpPr/>
                <p:nvPr/>
              </p:nvSpPr>
              <p:spPr>
                <a:xfrm>
                  <a:off x="379790" y="4542104"/>
                  <a:ext cx="493776" cy="353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SupPr>
                          <m:e>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𝑣</m:t>
                            </m:r>
                          </m:e>
                          <m:sub>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1</m:t>
                            </m:r>
                          </m:sub>
                          <m:sup>
                            <m:r>
                              <a:rPr kumimoji="0" lang="en-US" altLang="zh-CN" sz="18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bSup>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17" name="矩形 16">
                  <a:extLst>
                    <a:ext uri="{FF2B5EF4-FFF2-40B4-BE49-F238E27FC236}">
                      <a16:creationId xmlns:a16="http://schemas.microsoft.com/office/drawing/2014/main" id="{3B61F202-9A3D-6520-9687-34B86B76402A}"/>
                    </a:ext>
                  </a:extLst>
                </p:cNvPr>
                <p:cNvSpPr>
                  <a:spLocks noRot="1" noChangeAspect="1" noMove="1" noResize="1" noEditPoints="1" noAdjustHandles="1" noChangeArrowheads="1" noChangeShapeType="1" noTextEdit="1"/>
                </p:cNvSpPr>
                <p:nvPr/>
              </p:nvSpPr>
              <p:spPr>
                <a:xfrm>
                  <a:off x="379790" y="4542104"/>
                  <a:ext cx="493776" cy="353568"/>
                </a:xfrm>
                <a:prstGeom prst="rect">
                  <a:avLst/>
                </a:prstGeom>
                <a:blipFill>
                  <a:blip r:embed="rId8"/>
                  <a:stretch>
                    <a:fillRect b="-344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6371F0A0-1FCB-86F5-99AF-E520BED86F5A}"/>
                    </a:ext>
                  </a:extLst>
                </p:cNvPr>
                <p:cNvSpPr/>
                <p:nvPr/>
              </p:nvSpPr>
              <p:spPr>
                <a:xfrm>
                  <a:off x="838200" y="4542104"/>
                  <a:ext cx="493776" cy="353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SupPr>
                          <m:e>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𝑣</m:t>
                            </m:r>
                          </m:e>
                          <m:sub>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2</m:t>
                            </m:r>
                          </m:sub>
                          <m:sup>
                            <m:r>
                              <a:rPr kumimoji="0" lang="en-US" altLang="zh-CN" sz="18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bSup>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0" name="矩形 19">
                  <a:extLst>
                    <a:ext uri="{FF2B5EF4-FFF2-40B4-BE49-F238E27FC236}">
                      <a16:creationId xmlns:a16="http://schemas.microsoft.com/office/drawing/2014/main" id="{6371F0A0-1FCB-86F5-99AF-E520BED86F5A}"/>
                    </a:ext>
                  </a:extLst>
                </p:cNvPr>
                <p:cNvSpPr>
                  <a:spLocks noRot="1" noChangeAspect="1" noMove="1" noResize="1" noEditPoints="1" noAdjustHandles="1" noChangeArrowheads="1" noChangeShapeType="1" noTextEdit="1"/>
                </p:cNvSpPr>
                <p:nvPr/>
              </p:nvSpPr>
              <p:spPr>
                <a:xfrm>
                  <a:off x="838200" y="4542104"/>
                  <a:ext cx="493776" cy="353568"/>
                </a:xfrm>
                <a:prstGeom prst="rect">
                  <a:avLst/>
                </a:prstGeom>
                <a:blipFill>
                  <a:blip r:embed="rId9"/>
                  <a:stretch>
                    <a:fillRect b="-344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4C30840C-DC5F-AB53-C6AF-CB39DFFC07D1}"/>
                    </a:ext>
                  </a:extLst>
                </p:cNvPr>
                <p:cNvSpPr/>
                <p:nvPr/>
              </p:nvSpPr>
              <p:spPr>
                <a:xfrm>
                  <a:off x="1331976" y="4542104"/>
                  <a:ext cx="493776" cy="353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SupPr>
                          <m:e>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𝑣</m:t>
                            </m:r>
                          </m:e>
                          <m:sub>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3</m:t>
                            </m:r>
                          </m:sub>
                          <m:sup>
                            <m:r>
                              <a:rPr kumimoji="0" lang="en-US" altLang="zh-CN" sz="18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bSup>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1" name="矩形 20">
                  <a:extLst>
                    <a:ext uri="{FF2B5EF4-FFF2-40B4-BE49-F238E27FC236}">
                      <a16:creationId xmlns:a16="http://schemas.microsoft.com/office/drawing/2014/main" id="{4C30840C-DC5F-AB53-C6AF-CB39DFFC07D1}"/>
                    </a:ext>
                  </a:extLst>
                </p:cNvPr>
                <p:cNvSpPr>
                  <a:spLocks noRot="1" noChangeAspect="1" noMove="1" noResize="1" noEditPoints="1" noAdjustHandles="1" noChangeArrowheads="1" noChangeShapeType="1" noTextEdit="1"/>
                </p:cNvSpPr>
                <p:nvPr/>
              </p:nvSpPr>
              <p:spPr>
                <a:xfrm>
                  <a:off x="1331976" y="4542104"/>
                  <a:ext cx="493776" cy="353568"/>
                </a:xfrm>
                <a:prstGeom prst="rect">
                  <a:avLst/>
                </a:prstGeom>
                <a:blipFill>
                  <a:blip r:embed="rId10"/>
                  <a:stretch>
                    <a:fillRect b="-344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C92C29D0-74D8-2D80-3483-2908021248E4}"/>
                    </a:ext>
                  </a:extLst>
                </p:cNvPr>
                <p:cNvSpPr/>
                <p:nvPr/>
              </p:nvSpPr>
              <p:spPr>
                <a:xfrm>
                  <a:off x="838200" y="3988168"/>
                  <a:ext cx="493776" cy="3535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𝑣</m:t>
                        </m:r>
                      </m:oMath>
                    </m:oMathPara>
                  </a14:m>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Choice>
          <mc:Fallback xmlns="">
            <p:sp>
              <p:nvSpPr>
                <p:cNvPr id="22" name="矩形 21">
                  <a:extLst>
                    <a:ext uri="{FF2B5EF4-FFF2-40B4-BE49-F238E27FC236}">
                      <a16:creationId xmlns:a16="http://schemas.microsoft.com/office/drawing/2014/main" id="{C92C29D0-74D8-2D80-3483-2908021248E4}"/>
                    </a:ext>
                  </a:extLst>
                </p:cNvPr>
                <p:cNvSpPr>
                  <a:spLocks noRot="1" noChangeAspect="1" noMove="1" noResize="1" noEditPoints="1" noAdjustHandles="1" noChangeArrowheads="1" noChangeShapeType="1" noTextEdit="1"/>
                </p:cNvSpPr>
                <p:nvPr/>
              </p:nvSpPr>
              <p:spPr>
                <a:xfrm>
                  <a:off x="838200" y="3988168"/>
                  <a:ext cx="493776" cy="353568"/>
                </a:xfrm>
                <a:prstGeom prst="rect">
                  <a:avLst/>
                </a:prstGeom>
                <a:blipFill>
                  <a:blip r:embed="rId11"/>
                  <a:stretch>
                    <a:fillRect/>
                  </a:stretch>
                </a:blipFill>
                <a:ln>
                  <a:noFill/>
                </a:ln>
              </p:spPr>
              <p:txBody>
                <a:bodyPr/>
                <a:lstStyle/>
                <a:p>
                  <a:r>
                    <a:rPr lang="zh-CN" altLang="en-US">
                      <a:noFill/>
                    </a:rPr>
                    <a:t> </a:t>
                  </a:r>
                </a:p>
              </p:txBody>
            </p:sp>
          </mc:Fallback>
        </mc:AlternateContent>
      </p:grpSp>
      <p:sp>
        <p:nvSpPr>
          <p:cNvPr id="24" name="标题 2">
            <a:extLst>
              <a:ext uri="{FF2B5EF4-FFF2-40B4-BE49-F238E27FC236}">
                <a16:creationId xmlns:a16="http://schemas.microsoft.com/office/drawing/2014/main" id="{86E75A03-2687-DDCE-1F0E-6188188AB7D1}"/>
              </a:ext>
            </a:extLst>
          </p:cNvPr>
          <p:cNvSpPr>
            <a:spLocks noGrp="1"/>
          </p:cNvSpPr>
          <p:nvPr>
            <p:ph type="title"/>
          </p:nvPr>
        </p:nvSpPr>
        <p:spPr>
          <a:xfrm>
            <a:off x="838200" y="365125"/>
            <a:ext cx="10515600" cy="1325563"/>
          </a:xfrm>
        </p:spPr>
        <p:txBody>
          <a:bodyPr/>
          <a:lstStyle/>
          <a:p>
            <a:r>
              <a:rPr lang="en-US" altLang="zh-CN" sz="3600" b="1" dirty="0">
                <a:latin typeface="Times New Roman" panose="02020603050405020304" pitchFamily="18" charset="0"/>
                <a:cs typeface="Times New Roman" panose="02020603050405020304" pitchFamily="18" charset="0"/>
                <a:sym typeface="+mn-ea"/>
              </a:rPr>
              <a:t>Graph of Thoughts Prompting</a:t>
            </a:r>
            <a:endParaRPr lang="zh-CN" altLang="en-US" sz="3600" b="1"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2AF8DF15-A35E-0FB5-12AD-8E630A7D9E52}"/>
              </a:ext>
            </a:extLst>
          </p:cNvPr>
          <p:cNvSpPr txBox="1"/>
          <p:nvPr/>
        </p:nvSpPr>
        <p:spPr>
          <a:xfrm>
            <a:off x="838200" y="1730545"/>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转换构图</a:t>
            </a:r>
          </a:p>
        </p:txBody>
      </p:sp>
      <p:sp>
        <p:nvSpPr>
          <p:cNvPr id="3" name="灯片编号占位符 3">
            <a:extLst>
              <a:ext uri="{FF2B5EF4-FFF2-40B4-BE49-F238E27FC236}">
                <a16:creationId xmlns:a16="http://schemas.microsoft.com/office/drawing/2014/main" id="{8C100C7E-F42C-92F4-4244-BE4EA1F62544}"/>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036188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9545723-AAD1-FDA8-3635-9EA914CB9FF6}"/>
              </a:ext>
            </a:extLst>
          </p:cNvPr>
          <p:cNvSpPr>
            <a:spLocks noGrp="1"/>
          </p:cNvSpPr>
          <p:nvPr>
            <p:ph type="title"/>
          </p:nvPr>
        </p:nvSpPr>
        <p:spPr/>
        <p:txBody>
          <a:bodyPr/>
          <a:lstStyle/>
          <a:p>
            <a:endParaRPr lang="zh-CN" altLang="en-US"/>
          </a:p>
        </p:txBody>
      </p:sp>
      <p:pic>
        <p:nvPicPr>
          <p:cNvPr id="5" name="图片 4">
            <a:extLst>
              <a:ext uri="{FF2B5EF4-FFF2-40B4-BE49-F238E27FC236}">
                <a16:creationId xmlns:a16="http://schemas.microsoft.com/office/drawing/2014/main" id="{A4126B25-40BB-A582-F123-FB5C08F64280}"/>
              </a:ext>
            </a:extLst>
          </p:cNvPr>
          <p:cNvPicPr>
            <a:picLocks noChangeAspect="1"/>
          </p:cNvPicPr>
          <p:nvPr/>
        </p:nvPicPr>
        <p:blipFill>
          <a:blip r:embed="rId3"/>
          <a:stretch>
            <a:fillRect/>
          </a:stretch>
        </p:blipFill>
        <p:spPr>
          <a:xfrm>
            <a:off x="838200" y="369622"/>
            <a:ext cx="10591800" cy="6123253"/>
          </a:xfrm>
          <a:prstGeom prst="rect">
            <a:avLst/>
          </a:prstGeom>
        </p:spPr>
      </p:pic>
      <p:sp>
        <p:nvSpPr>
          <p:cNvPr id="2" name="灯片编号占位符 3">
            <a:extLst>
              <a:ext uri="{FF2B5EF4-FFF2-40B4-BE49-F238E27FC236}">
                <a16:creationId xmlns:a16="http://schemas.microsoft.com/office/drawing/2014/main" id="{C622A41E-F70D-C1EE-DBFF-812D0845C770}"/>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424637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6850BF13-4B5B-B7B8-EBA2-3193B94A68B9}"/>
              </a:ext>
            </a:extLst>
          </p:cNvPr>
          <p:cNvSpPr/>
          <p:nvPr/>
        </p:nvSpPr>
        <p:spPr>
          <a:xfrm>
            <a:off x="0" y="447472"/>
            <a:ext cx="11780196" cy="1488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内容占位符 6">
            <a:extLst>
              <a:ext uri="{FF2B5EF4-FFF2-40B4-BE49-F238E27FC236}">
                <a16:creationId xmlns:a16="http://schemas.microsoft.com/office/drawing/2014/main" id="{F23852CC-1826-01F2-EEBA-C3EB5D0959B0}"/>
              </a:ext>
            </a:extLst>
          </p:cNvPr>
          <p:cNvPicPr>
            <a:picLocks noGrp="1" noChangeAspect="1"/>
          </p:cNvPicPr>
          <p:nvPr>
            <p:ph sz="quarter" idx="13"/>
          </p:nvPr>
        </p:nvPicPr>
        <p:blipFill>
          <a:blip r:embed="rId3"/>
          <a:stretch>
            <a:fillRect/>
          </a:stretch>
        </p:blipFill>
        <p:spPr>
          <a:xfrm>
            <a:off x="585041" y="2714079"/>
            <a:ext cx="4557155" cy="3619814"/>
          </a:xfrm>
        </p:spPr>
      </p:pic>
      <p:pic>
        <p:nvPicPr>
          <p:cNvPr id="9" name="图片 8">
            <a:extLst>
              <a:ext uri="{FF2B5EF4-FFF2-40B4-BE49-F238E27FC236}">
                <a16:creationId xmlns:a16="http://schemas.microsoft.com/office/drawing/2014/main" id="{B056422D-DD71-7D60-0031-20A1AC15983D}"/>
              </a:ext>
            </a:extLst>
          </p:cNvPr>
          <p:cNvPicPr>
            <a:picLocks noChangeAspect="1"/>
          </p:cNvPicPr>
          <p:nvPr/>
        </p:nvPicPr>
        <p:blipFill>
          <a:blip r:embed="rId4"/>
          <a:stretch>
            <a:fillRect/>
          </a:stretch>
        </p:blipFill>
        <p:spPr>
          <a:xfrm>
            <a:off x="5237596" y="107006"/>
            <a:ext cx="3802922" cy="6352774"/>
          </a:xfrm>
          <a:prstGeom prst="rect">
            <a:avLst/>
          </a:prstGeom>
        </p:spPr>
      </p:pic>
      <p:pic>
        <p:nvPicPr>
          <p:cNvPr id="11" name="图片 10">
            <a:extLst>
              <a:ext uri="{FF2B5EF4-FFF2-40B4-BE49-F238E27FC236}">
                <a16:creationId xmlns:a16="http://schemas.microsoft.com/office/drawing/2014/main" id="{B7F2B7BB-1F15-C9BF-AC28-80F127AC19D5}"/>
              </a:ext>
            </a:extLst>
          </p:cNvPr>
          <p:cNvPicPr>
            <a:picLocks noChangeAspect="1"/>
          </p:cNvPicPr>
          <p:nvPr/>
        </p:nvPicPr>
        <p:blipFill rotWithShape="1">
          <a:blip r:embed="rId5"/>
          <a:srcRect l="12216" t="36768" r="13229"/>
          <a:stretch/>
        </p:blipFill>
        <p:spPr>
          <a:xfrm>
            <a:off x="9135918" y="3429000"/>
            <a:ext cx="2574308" cy="971927"/>
          </a:xfrm>
          <a:prstGeom prst="rect">
            <a:avLst/>
          </a:prstGeom>
        </p:spPr>
      </p:pic>
      <p:pic>
        <p:nvPicPr>
          <p:cNvPr id="12" name="图片 11">
            <a:extLst>
              <a:ext uri="{FF2B5EF4-FFF2-40B4-BE49-F238E27FC236}">
                <a16:creationId xmlns:a16="http://schemas.microsoft.com/office/drawing/2014/main" id="{8B675A51-BB6A-8E70-6946-ADD6FC14C651}"/>
              </a:ext>
            </a:extLst>
          </p:cNvPr>
          <p:cNvPicPr>
            <a:picLocks noChangeAspect="1"/>
          </p:cNvPicPr>
          <p:nvPr/>
        </p:nvPicPr>
        <p:blipFill rotWithShape="1">
          <a:blip r:embed="rId5"/>
          <a:srcRect l="12722" t="1566" r="12722" b="81346"/>
          <a:stretch/>
        </p:blipFill>
        <p:spPr>
          <a:xfrm>
            <a:off x="9040518" y="3152069"/>
            <a:ext cx="2574308" cy="262647"/>
          </a:xfrm>
          <a:prstGeom prst="rect">
            <a:avLst/>
          </a:prstGeom>
        </p:spPr>
      </p:pic>
      <p:pic>
        <p:nvPicPr>
          <p:cNvPr id="3" name="图片 2">
            <a:extLst>
              <a:ext uri="{FF2B5EF4-FFF2-40B4-BE49-F238E27FC236}">
                <a16:creationId xmlns:a16="http://schemas.microsoft.com/office/drawing/2014/main" id="{57BCC3FF-AE08-22C2-B18D-1F24E29099F5}"/>
              </a:ext>
            </a:extLst>
          </p:cNvPr>
          <p:cNvPicPr>
            <a:picLocks noChangeAspect="1"/>
          </p:cNvPicPr>
          <p:nvPr/>
        </p:nvPicPr>
        <p:blipFill rotWithShape="1">
          <a:blip r:embed="rId6"/>
          <a:srcRect l="2986" r="2363"/>
          <a:stretch/>
        </p:blipFill>
        <p:spPr>
          <a:xfrm>
            <a:off x="0" y="524107"/>
            <a:ext cx="5241330" cy="1850626"/>
          </a:xfrm>
          <a:prstGeom prst="rect">
            <a:avLst/>
          </a:prstGeom>
        </p:spPr>
      </p:pic>
      <p:sp>
        <p:nvSpPr>
          <p:cNvPr id="4" name="流程图: 过程 3">
            <a:extLst>
              <a:ext uri="{FF2B5EF4-FFF2-40B4-BE49-F238E27FC236}">
                <a16:creationId xmlns:a16="http://schemas.microsoft.com/office/drawing/2014/main" id="{5D9DC29B-83C7-9C7D-C0B8-FAAAB306F244}"/>
              </a:ext>
            </a:extLst>
          </p:cNvPr>
          <p:cNvSpPr/>
          <p:nvPr/>
        </p:nvSpPr>
        <p:spPr>
          <a:xfrm>
            <a:off x="1149350" y="977900"/>
            <a:ext cx="101600" cy="190500"/>
          </a:xfrm>
          <a:prstGeom prst="flowChartProcess">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流程图: 过程 5">
            <a:extLst>
              <a:ext uri="{FF2B5EF4-FFF2-40B4-BE49-F238E27FC236}">
                <a16:creationId xmlns:a16="http://schemas.microsoft.com/office/drawing/2014/main" id="{277EBB6C-90C2-5878-DB26-A870B97F9CED}"/>
              </a:ext>
            </a:extLst>
          </p:cNvPr>
          <p:cNvSpPr/>
          <p:nvPr/>
        </p:nvSpPr>
        <p:spPr>
          <a:xfrm>
            <a:off x="2006600" y="977900"/>
            <a:ext cx="101600" cy="190500"/>
          </a:xfrm>
          <a:prstGeom prst="flowChartProcess">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流程图: 过程 7">
            <a:extLst>
              <a:ext uri="{FF2B5EF4-FFF2-40B4-BE49-F238E27FC236}">
                <a16:creationId xmlns:a16="http://schemas.microsoft.com/office/drawing/2014/main" id="{7D74B6C8-4579-F468-4C5B-21779D7AD4EE}"/>
              </a:ext>
            </a:extLst>
          </p:cNvPr>
          <p:cNvSpPr/>
          <p:nvPr/>
        </p:nvSpPr>
        <p:spPr>
          <a:xfrm>
            <a:off x="4800600" y="977900"/>
            <a:ext cx="101600" cy="190500"/>
          </a:xfrm>
          <a:prstGeom prst="flowChartProcess">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流程图: 过程 9">
            <a:extLst>
              <a:ext uri="{FF2B5EF4-FFF2-40B4-BE49-F238E27FC236}">
                <a16:creationId xmlns:a16="http://schemas.microsoft.com/office/drawing/2014/main" id="{E7A0D6CC-6C55-85C4-6657-D2FFC35C87FB}"/>
              </a:ext>
            </a:extLst>
          </p:cNvPr>
          <p:cNvSpPr/>
          <p:nvPr/>
        </p:nvSpPr>
        <p:spPr>
          <a:xfrm>
            <a:off x="1857300" y="1168400"/>
            <a:ext cx="101600" cy="190500"/>
          </a:xfrm>
          <a:prstGeom prst="flowChartProcess">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流程图: 过程 13">
            <a:extLst>
              <a:ext uri="{FF2B5EF4-FFF2-40B4-BE49-F238E27FC236}">
                <a16:creationId xmlns:a16="http://schemas.microsoft.com/office/drawing/2014/main" id="{DDEB660A-6B0B-7AA3-3150-A58410E1D144}"/>
              </a:ext>
            </a:extLst>
          </p:cNvPr>
          <p:cNvSpPr/>
          <p:nvPr/>
        </p:nvSpPr>
        <p:spPr>
          <a:xfrm>
            <a:off x="720650" y="1840554"/>
            <a:ext cx="250900" cy="190500"/>
          </a:xfrm>
          <a:prstGeom prst="flowChartProcess">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灯片编号占位符 3">
            <a:extLst>
              <a:ext uri="{FF2B5EF4-FFF2-40B4-BE49-F238E27FC236}">
                <a16:creationId xmlns:a16="http://schemas.microsoft.com/office/drawing/2014/main" id="{B6C68FE5-1D13-2F46-8069-51B38805503F}"/>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510157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E7DD830-BCDE-B038-48E1-63E30F2BC23F}"/>
              </a:ext>
            </a:extLst>
          </p:cNvPr>
          <p:cNvPicPr>
            <a:picLocks noChangeAspect="1"/>
          </p:cNvPicPr>
          <p:nvPr/>
        </p:nvPicPr>
        <p:blipFill>
          <a:blip r:embed="rId3"/>
          <a:stretch>
            <a:fillRect/>
          </a:stretch>
        </p:blipFill>
        <p:spPr>
          <a:xfrm>
            <a:off x="797785" y="206200"/>
            <a:ext cx="10596430" cy="6445600"/>
          </a:xfrm>
          <a:prstGeom prst="rect">
            <a:avLst/>
          </a:prstGeom>
        </p:spPr>
      </p:pic>
      <p:sp>
        <p:nvSpPr>
          <p:cNvPr id="2" name="灯片编号占位符 3">
            <a:extLst>
              <a:ext uri="{FF2B5EF4-FFF2-40B4-BE49-F238E27FC236}">
                <a16:creationId xmlns:a16="http://schemas.microsoft.com/office/drawing/2014/main" id="{CCC848DA-83C5-35F6-C03E-6BAE47280F36}"/>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697549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E20D49C-06BE-9FFA-62D8-C2A46AFAD2CD}"/>
              </a:ext>
            </a:extLst>
          </p:cNvPr>
          <p:cNvPicPr>
            <a:picLocks noChangeAspect="1"/>
          </p:cNvPicPr>
          <p:nvPr/>
        </p:nvPicPr>
        <p:blipFill>
          <a:blip r:embed="rId3"/>
          <a:stretch>
            <a:fillRect/>
          </a:stretch>
        </p:blipFill>
        <p:spPr>
          <a:xfrm>
            <a:off x="61095" y="2028833"/>
            <a:ext cx="6034905" cy="3106298"/>
          </a:xfrm>
          <a:prstGeom prst="rect">
            <a:avLst/>
          </a:prstGeom>
        </p:spPr>
      </p:pic>
      <p:pic>
        <p:nvPicPr>
          <p:cNvPr id="7" name="图片 6">
            <a:extLst>
              <a:ext uri="{FF2B5EF4-FFF2-40B4-BE49-F238E27FC236}">
                <a16:creationId xmlns:a16="http://schemas.microsoft.com/office/drawing/2014/main" id="{088FD54F-61A0-479B-E615-85F7F1808652}"/>
              </a:ext>
            </a:extLst>
          </p:cNvPr>
          <p:cNvPicPr>
            <a:picLocks noChangeAspect="1"/>
          </p:cNvPicPr>
          <p:nvPr/>
        </p:nvPicPr>
        <p:blipFill>
          <a:blip r:embed="rId4"/>
          <a:stretch>
            <a:fillRect/>
          </a:stretch>
        </p:blipFill>
        <p:spPr>
          <a:xfrm>
            <a:off x="6096000" y="1987125"/>
            <a:ext cx="2970179" cy="3189714"/>
          </a:xfrm>
          <a:prstGeom prst="rect">
            <a:avLst/>
          </a:prstGeom>
        </p:spPr>
      </p:pic>
      <p:pic>
        <p:nvPicPr>
          <p:cNvPr id="9" name="图片 8">
            <a:extLst>
              <a:ext uri="{FF2B5EF4-FFF2-40B4-BE49-F238E27FC236}">
                <a16:creationId xmlns:a16="http://schemas.microsoft.com/office/drawing/2014/main" id="{2EA7CEC9-6FF2-85CD-4230-5165B14D89F2}"/>
              </a:ext>
            </a:extLst>
          </p:cNvPr>
          <p:cNvPicPr>
            <a:picLocks noChangeAspect="1"/>
          </p:cNvPicPr>
          <p:nvPr/>
        </p:nvPicPr>
        <p:blipFill>
          <a:blip r:embed="rId5"/>
          <a:stretch>
            <a:fillRect/>
          </a:stretch>
        </p:blipFill>
        <p:spPr>
          <a:xfrm>
            <a:off x="9066179" y="2103667"/>
            <a:ext cx="2943576" cy="2956629"/>
          </a:xfrm>
          <a:prstGeom prst="rect">
            <a:avLst/>
          </a:prstGeom>
        </p:spPr>
      </p:pic>
      <p:sp>
        <p:nvSpPr>
          <p:cNvPr id="10" name="标题 2">
            <a:extLst>
              <a:ext uri="{FF2B5EF4-FFF2-40B4-BE49-F238E27FC236}">
                <a16:creationId xmlns:a16="http://schemas.microsoft.com/office/drawing/2014/main" id="{71EB362E-7E81-E1B6-F690-9F659390E325}"/>
              </a:ext>
            </a:extLst>
          </p:cNvPr>
          <p:cNvSpPr>
            <a:spLocks noGrp="1"/>
          </p:cNvSpPr>
          <p:nvPr>
            <p:ph type="title"/>
          </p:nvPr>
        </p:nvSpPr>
        <p:spPr>
          <a:xfrm>
            <a:off x="838200" y="365125"/>
            <a:ext cx="10515600" cy="1325563"/>
          </a:xfrm>
        </p:spPr>
        <p:txBody>
          <a:bodyPr/>
          <a:lstStyle/>
          <a:p>
            <a:r>
              <a:rPr lang="en-US" altLang="zh-CN" sz="3600" b="1" dirty="0">
                <a:latin typeface="Times New Roman" panose="02020603050405020304" pitchFamily="18" charset="0"/>
                <a:cs typeface="Times New Roman" panose="02020603050405020304" pitchFamily="18" charset="0"/>
                <a:sym typeface="+mn-ea"/>
              </a:rPr>
              <a:t>Graph of Thoughts Prompting</a:t>
            </a:r>
            <a:endParaRPr lang="zh-CN" altLang="en-US" sz="36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E16FCD25-71B6-9A87-8809-8D06D99C42D3}"/>
              </a:ext>
            </a:extLst>
          </p:cNvPr>
          <p:cNvSpPr/>
          <p:nvPr/>
        </p:nvSpPr>
        <p:spPr>
          <a:xfrm>
            <a:off x="2125236" y="5330756"/>
            <a:ext cx="1906621" cy="4085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排序</a:t>
            </a:r>
          </a:p>
        </p:txBody>
      </p:sp>
      <p:sp>
        <p:nvSpPr>
          <p:cNvPr id="12" name="矩形 11">
            <a:extLst>
              <a:ext uri="{FF2B5EF4-FFF2-40B4-BE49-F238E27FC236}">
                <a16:creationId xmlns:a16="http://schemas.microsoft.com/office/drawing/2014/main" id="{A8EC208E-DF7A-485F-E30B-568DAB8D8072}"/>
              </a:ext>
            </a:extLst>
          </p:cNvPr>
          <p:cNvSpPr/>
          <p:nvPr/>
        </p:nvSpPr>
        <p:spPr>
          <a:xfrm>
            <a:off x="6627778" y="5330755"/>
            <a:ext cx="1906621" cy="4085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关键词计算</a:t>
            </a:r>
          </a:p>
        </p:txBody>
      </p:sp>
      <p:sp>
        <p:nvSpPr>
          <p:cNvPr id="13" name="矩形 12">
            <a:extLst>
              <a:ext uri="{FF2B5EF4-FFF2-40B4-BE49-F238E27FC236}">
                <a16:creationId xmlns:a16="http://schemas.microsoft.com/office/drawing/2014/main" id="{6B482546-D500-91FC-8715-29B684E5D8A2}"/>
              </a:ext>
            </a:extLst>
          </p:cNvPr>
          <p:cNvSpPr/>
          <p:nvPr/>
        </p:nvSpPr>
        <p:spPr>
          <a:xfrm>
            <a:off x="9584656" y="5330755"/>
            <a:ext cx="1906621" cy="4085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文档合并</a:t>
            </a:r>
          </a:p>
        </p:txBody>
      </p:sp>
      <p:sp>
        <p:nvSpPr>
          <p:cNvPr id="2" name="文本框 1">
            <a:extLst>
              <a:ext uri="{FF2B5EF4-FFF2-40B4-BE49-F238E27FC236}">
                <a16:creationId xmlns:a16="http://schemas.microsoft.com/office/drawing/2014/main" id="{161254AC-60CE-7610-F601-9B0E6E9E844D}"/>
              </a:ext>
            </a:extLst>
          </p:cNvPr>
          <p:cNvSpPr txBox="1"/>
          <p:nvPr/>
        </p:nvSpPr>
        <p:spPr>
          <a:xfrm>
            <a:off x="760141" y="1620001"/>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实验结果</a:t>
            </a:r>
          </a:p>
        </p:txBody>
      </p:sp>
      <p:sp>
        <p:nvSpPr>
          <p:cNvPr id="3" name="灯片编号占位符 3">
            <a:extLst>
              <a:ext uri="{FF2B5EF4-FFF2-40B4-BE49-F238E27FC236}">
                <a16:creationId xmlns:a16="http://schemas.microsoft.com/office/drawing/2014/main" id="{83FA613A-8F24-CE89-139F-146C618FCBD2}"/>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475088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2">
            <a:extLst>
              <a:ext uri="{FF2B5EF4-FFF2-40B4-BE49-F238E27FC236}">
                <a16:creationId xmlns:a16="http://schemas.microsoft.com/office/drawing/2014/main" id="{71EB362E-7E81-E1B6-F690-9F659390E325}"/>
              </a:ext>
            </a:extLst>
          </p:cNvPr>
          <p:cNvSpPr>
            <a:spLocks noGrp="1"/>
          </p:cNvSpPr>
          <p:nvPr>
            <p:ph type="title"/>
          </p:nvPr>
        </p:nvSpPr>
        <p:spPr>
          <a:xfrm>
            <a:off x="838200" y="365125"/>
            <a:ext cx="10515600" cy="1325563"/>
          </a:xfrm>
        </p:spPr>
        <p:txBody>
          <a:bodyPr/>
          <a:lstStyle/>
          <a:p>
            <a:r>
              <a:rPr lang="zh-CN" altLang="en-US" sz="3600" b="1" dirty="0">
                <a:latin typeface="宋体" panose="02010600030101010101" pitchFamily="2" charset="-122"/>
                <a:ea typeface="宋体" panose="02010600030101010101" pitchFamily="2" charset="-122"/>
                <a:cs typeface="Times New Roman" panose="02020603050405020304" pitchFamily="18" charset="0"/>
                <a:sym typeface="+mn-ea"/>
              </a:rPr>
              <a:t>论文列表</a:t>
            </a:r>
            <a:endParaRPr lang="zh-CN" altLang="en-US" sz="36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DFA1E747-175B-82FC-9058-CE06E4D69B5F}"/>
              </a:ext>
            </a:extLst>
          </p:cNvPr>
          <p:cNvSpPr txBox="1"/>
          <p:nvPr/>
        </p:nvSpPr>
        <p:spPr>
          <a:xfrm>
            <a:off x="562385" y="2086954"/>
            <a:ext cx="11089532" cy="2722540"/>
          </a:xfrm>
          <a:prstGeom prst="rect">
            <a:avLst/>
          </a:prstGeom>
          <a:noFill/>
        </p:spPr>
        <p:txBody>
          <a:bodyPr wrap="square">
            <a:spAutoFit/>
          </a:bodyPr>
          <a:lstStyle/>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18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arXiv</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2023.10] Integrating Graphs with Large Language Models: Methods and Prospects</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18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arXiv</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2023.08] Exploring the Potential of Large Language Models (LLMs) in Learning on Graphs</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[WSDM24] </a:t>
            </a:r>
            <a:r>
              <a:rPr kumimoji="0" lang="en-US" altLang="zh-CN" sz="18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LMRec</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Large Language Models with Graph Augmentation for Recommendation</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18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arXiv</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2023.09] One for All: Towards Training One Graph Model for All Classification Tasks</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[KDD23] ChatGPT Informed Graph Neural Network for Stock Movement Prediction</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18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arXiv</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2023.08] Enhancing Recommender Systems with Large Language Model Reasoning Graphs</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18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arXiv</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2023.05] Tree of Thoughts: Deliberate Problem Solving with Large Language Models</a:t>
            </a:r>
          </a:p>
          <a:p>
            <a:pPr marL="742950" marR="0" lvl="1"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18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arXiv</a:t>
            </a: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2023.08] Graph of Thoughts: Solving Elaborate Problems with Large Language Models</a:t>
            </a:r>
          </a:p>
        </p:txBody>
      </p:sp>
      <p:sp>
        <p:nvSpPr>
          <p:cNvPr id="2" name="灯片编号占位符 3">
            <a:extLst>
              <a:ext uri="{FF2B5EF4-FFF2-40B4-BE49-F238E27FC236}">
                <a16:creationId xmlns:a16="http://schemas.microsoft.com/office/drawing/2014/main" id="{E28CD6AD-A540-22C3-1D43-91241BE68A06}"/>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2863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dirty="0">
                <a:latin typeface="微软雅黑" panose="020B0503020204020204" pitchFamily="34" charset="-122"/>
                <a:ea typeface="微软雅黑" panose="020B0503020204020204" pitchFamily="34" charset="-122"/>
              </a:rPr>
              <a:t>概述</a:t>
            </a:r>
            <a:endParaRPr lang="en-US"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49CE92DD-4F72-0049-0846-13F85DEDBA8C}"/>
              </a:ext>
            </a:extLst>
          </p:cNvPr>
          <p:cNvPicPr>
            <a:picLocks noChangeAspect="1"/>
          </p:cNvPicPr>
          <p:nvPr/>
        </p:nvPicPr>
        <p:blipFill>
          <a:blip r:embed="rId3"/>
          <a:stretch>
            <a:fillRect/>
          </a:stretch>
        </p:blipFill>
        <p:spPr>
          <a:xfrm>
            <a:off x="756492" y="3324056"/>
            <a:ext cx="10679015" cy="3620005"/>
          </a:xfrm>
          <a:prstGeom prst="rect">
            <a:avLst/>
          </a:prstGeom>
        </p:spPr>
      </p:pic>
      <p:sp>
        <p:nvSpPr>
          <p:cNvPr id="6" name="文本框 5">
            <a:extLst>
              <a:ext uri="{FF2B5EF4-FFF2-40B4-BE49-F238E27FC236}">
                <a16:creationId xmlns:a16="http://schemas.microsoft.com/office/drawing/2014/main" id="{C7AF1366-DBA8-5EA7-722A-1E3EEE7B14F3}"/>
              </a:ext>
            </a:extLst>
          </p:cNvPr>
          <p:cNvSpPr txBox="1"/>
          <p:nvPr/>
        </p:nvSpPr>
        <p:spPr>
          <a:xfrm>
            <a:off x="494852" y="1491710"/>
            <a:ext cx="11795551" cy="20313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sym typeface="+mn-ea"/>
              </a:rPr>
              <a:t>LLMs Enhance Graph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Söhne"/>
                <a:ea typeface="等线" panose="02010600030101010101" pitchFamily="2" charset="-122"/>
                <a:cs typeface="+mn-cs"/>
              </a:rPr>
              <a:t>LLMs</a:t>
            </a:r>
            <a:r>
              <a:rPr kumimoji="0" lang="zh-CN" altLang="en-US" sz="1800" b="0" i="0" u="none" strike="noStrike" kern="1200" cap="none" spc="0" normalizeH="0" baseline="0" noProof="0" dirty="0">
                <a:ln>
                  <a:noFill/>
                </a:ln>
                <a:solidFill>
                  <a:prstClr val="black"/>
                </a:solidFill>
                <a:effectLst/>
                <a:uLnTx/>
                <a:uFillTx/>
                <a:latin typeface="Söhne"/>
                <a:ea typeface="等线" panose="02010600030101010101" pitchFamily="2" charset="-122"/>
                <a:cs typeface="+mn-cs"/>
              </a:rPr>
              <a:t>通过推理解决图任务，相较于传统图深度学习更为透明，提供更清晰的预测基础。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Söhne"/>
                <a:ea typeface="等线" panose="02010600030101010101" pitchFamily="2" charset="-122"/>
                <a:cs typeface="+mn-cs"/>
              </a:rPr>
              <a:t>LLMs</a:t>
            </a:r>
            <a:r>
              <a:rPr kumimoji="0" lang="zh-CN" altLang="en-US" sz="1800" b="0" i="0" u="none" strike="noStrike" kern="1200" cap="none" spc="0" normalizeH="0" baseline="0" noProof="0" dirty="0">
                <a:ln>
                  <a:noFill/>
                </a:ln>
                <a:solidFill>
                  <a:prstClr val="black"/>
                </a:solidFill>
                <a:effectLst/>
                <a:uLnTx/>
                <a:uFillTx/>
                <a:latin typeface="Söhne"/>
                <a:ea typeface="等线" panose="02010600030101010101" pitchFamily="2" charset="-122"/>
                <a:cs typeface="+mn-cs"/>
              </a:rPr>
              <a:t>拥有广泛的先前知识存储库，为图数据处理提供了可扩展性和先前知识的优势，尤其在金融和生物等领域。</a:t>
            </a:r>
            <a:endParaRPr kumimoji="0" lang="en-US" altLang="zh-CN" sz="1800" b="0" i="0" u="none" strike="noStrike" kern="1200" cap="none" spc="0" normalizeH="0" baseline="0" noProof="0" dirty="0">
              <a:ln>
                <a:noFill/>
              </a:ln>
              <a:solidFill>
                <a:prstClr val="black"/>
              </a:solidFill>
              <a:effectLst/>
              <a:uLnTx/>
              <a:uFillTx/>
              <a:latin typeface="Söhne"/>
              <a:ea typeface="等线"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sym typeface="+mn-ea"/>
              </a:rPr>
              <a:t>Graphs Enhance LLM 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Söhne"/>
                <a:ea typeface="等线" panose="02010600030101010101" pitchFamily="2" charset="-122"/>
                <a:cs typeface="+mn-cs"/>
              </a:rPr>
              <a:t>使用图结构显著增强</a:t>
            </a:r>
            <a:r>
              <a:rPr kumimoji="0" lang="en-US" altLang="zh-CN" sz="1800" b="0" i="0" u="none" strike="noStrike" kern="1200" cap="none" spc="0" normalizeH="0" baseline="0" noProof="0" dirty="0">
                <a:ln>
                  <a:noFill/>
                </a:ln>
                <a:solidFill>
                  <a:prstClr val="black"/>
                </a:solidFill>
                <a:effectLst/>
                <a:uLnTx/>
                <a:uFillTx/>
                <a:latin typeface="Söhne"/>
                <a:ea typeface="等线" panose="02010600030101010101" pitchFamily="2" charset="-122"/>
                <a:cs typeface="+mn-cs"/>
              </a:rPr>
              <a:t>LLMs</a:t>
            </a:r>
            <a:r>
              <a:rPr kumimoji="0" lang="zh-CN" altLang="en-US" sz="1800" b="0" i="0" u="none" strike="noStrike" kern="1200" cap="none" spc="0" normalizeH="0" baseline="0" noProof="0" dirty="0">
                <a:ln>
                  <a:noFill/>
                </a:ln>
                <a:solidFill>
                  <a:prstClr val="black"/>
                </a:solidFill>
                <a:effectLst/>
                <a:uLnTx/>
                <a:uFillTx/>
                <a:latin typeface="Söhne"/>
                <a:ea typeface="等线" panose="02010600030101010101" pitchFamily="2" charset="-122"/>
                <a:cs typeface="+mn-cs"/>
              </a:rPr>
              <a:t>在逻辑推理和协作中的能力，即使使用简单的提示（如“一步一步地思考”），也能提高解决问题的效率。</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prstClr val="black"/>
                </a:solidFill>
                <a:effectLst/>
                <a:uLnTx/>
                <a:uFillTx/>
                <a:latin typeface="Söhne"/>
                <a:ea typeface="等线" panose="02010600030101010101" pitchFamily="2" charset="-122"/>
                <a:cs typeface="+mn-cs"/>
              </a:rPr>
              <a:t>图在多主体系统中有助于建模主体关系，促进信息流和协作，对于多主体系统中的学习和合作至关重要。</a:t>
            </a:r>
          </a:p>
        </p:txBody>
      </p:sp>
      <p:sp>
        <p:nvSpPr>
          <p:cNvPr id="3" name="灯片编号占位符 3">
            <a:extLst>
              <a:ext uri="{FF2B5EF4-FFF2-40B4-BE49-F238E27FC236}">
                <a16:creationId xmlns:a16="http://schemas.microsoft.com/office/drawing/2014/main" id="{51C81474-393F-A292-705C-777DCE56916A}"/>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67209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zh-CN" altLang="en-US" dirty="0">
                <a:latin typeface="微软雅黑" panose="020B0503020204020204" pitchFamily="34" charset="-122"/>
                <a:ea typeface="微软雅黑" panose="020B0503020204020204" pitchFamily="34" charset="-122"/>
              </a:rPr>
              <a:t>目录</a:t>
            </a:r>
            <a:endParaRPr lang="en-US" dirty="0">
              <a:latin typeface="微软雅黑" panose="020B0503020204020204" pitchFamily="34" charset="-122"/>
              <a:ea typeface="微软雅黑" panose="020B0503020204020204" pitchFamily="34" charset="-122"/>
            </a:endParaRPr>
          </a:p>
        </p:txBody>
      </p:sp>
      <p:sp>
        <p:nvSpPr>
          <p:cNvPr id="3" name="Content Placeholder 2"/>
          <p:cNvSpPr>
            <a:spLocks noGrp="1"/>
          </p:cNvSpPr>
          <p:nvPr>
            <p:ph idx="4294967295"/>
          </p:nvPr>
        </p:nvSpPr>
        <p:spPr>
          <a:xfrm>
            <a:off x="524107" y="1735138"/>
            <a:ext cx="11396547" cy="4621212"/>
          </a:xfrm>
        </p:spPr>
        <p:txBody>
          <a:bodyPr>
            <a:normAutofit fontScale="92500" lnSpcReduction="10000"/>
          </a:bodyPr>
          <a:lstStyle/>
          <a:p>
            <a:pPr marL="514350" indent="-514350" algn="just">
              <a:lnSpc>
                <a:spcPct val="100000"/>
              </a:lnSpc>
              <a:spcBef>
                <a:spcPts val="0"/>
              </a:spcBef>
              <a:buFont typeface="+mj-lt"/>
              <a:buAutoNum type="arabicPeriod"/>
            </a:pPr>
            <a:r>
              <a:rPr lang="zh-CN" altLang="en-US" sz="3100" dirty="0">
                <a:solidFill>
                  <a:schemeClr val="bg1">
                    <a:lumMod val="75000"/>
                  </a:schemeClr>
                </a:solidFill>
                <a:sym typeface="+mn-ea"/>
              </a:rPr>
              <a:t>概述</a:t>
            </a:r>
            <a:endParaRPr lang="zh-CN" altLang="en-US" sz="3100" dirty="0">
              <a:solidFill>
                <a:schemeClr val="bg1">
                  <a:lumMod val="75000"/>
                </a:schemeClr>
              </a:solidFill>
            </a:endParaRPr>
          </a:p>
          <a:p>
            <a:pPr marL="457200" lvl="1" indent="457200" algn="just">
              <a:lnSpc>
                <a:spcPct val="100000"/>
              </a:lnSpc>
              <a:spcBef>
                <a:spcPts val="0"/>
              </a:spcBef>
            </a:pPr>
            <a:r>
              <a:rPr lang="en-US" altLang="zh-CN" sz="3100" dirty="0">
                <a:solidFill>
                  <a:schemeClr val="bg1">
                    <a:lumMod val="75000"/>
                  </a:schemeClr>
                </a:solidFill>
                <a:sym typeface="+mn-ea"/>
              </a:rPr>
              <a:t>Why</a:t>
            </a:r>
            <a:endParaRPr lang="zh-CN" altLang="en-US" sz="3100" dirty="0">
              <a:solidFill>
                <a:schemeClr val="bg1">
                  <a:lumMod val="75000"/>
                </a:schemeClr>
              </a:solidFill>
              <a:sym typeface="+mn-ea"/>
            </a:endParaRPr>
          </a:p>
          <a:p>
            <a:pPr marL="457200" lvl="1" indent="457200" algn="just">
              <a:lnSpc>
                <a:spcPct val="100000"/>
              </a:lnSpc>
              <a:spcBef>
                <a:spcPts val="0"/>
              </a:spcBef>
            </a:pPr>
            <a:r>
              <a:rPr lang="en-US" altLang="zh-CN" sz="3100" dirty="0">
                <a:solidFill>
                  <a:schemeClr val="bg1">
                    <a:lumMod val="75000"/>
                  </a:schemeClr>
                </a:solidFill>
                <a:sym typeface="+mn-ea"/>
              </a:rPr>
              <a:t>How</a:t>
            </a:r>
          </a:p>
          <a:p>
            <a:pPr marL="457200" lvl="1" indent="457200" algn="just">
              <a:lnSpc>
                <a:spcPct val="100000"/>
              </a:lnSpc>
              <a:spcBef>
                <a:spcPts val="0"/>
              </a:spcBef>
            </a:pPr>
            <a:endParaRPr lang="en-US" altLang="zh-CN" sz="3100" dirty="0"/>
          </a:p>
          <a:p>
            <a:pPr marL="514350" lvl="0" indent="-514350" algn="just">
              <a:lnSpc>
                <a:spcPct val="100000"/>
              </a:lnSpc>
              <a:spcBef>
                <a:spcPts val="0"/>
              </a:spcBef>
              <a:buClrTx/>
              <a:buSzTx/>
              <a:buFont typeface="+mj-lt"/>
              <a:buAutoNum type="arabicPeriod"/>
            </a:pPr>
            <a:r>
              <a:rPr lang="en-US" altLang="zh-CN" sz="3100" dirty="0">
                <a:sym typeface="+mn-ea"/>
              </a:rPr>
              <a:t>LLMs Enhance Graph Learning</a:t>
            </a:r>
          </a:p>
          <a:p>
            <a:pPr marL="457200" lvl="1" indent="457200" algn="just">
              <a:lnSpc>
                <a:spcPct val="100000"/>
              </a:lnSpc>
              <a:spcBef>
                <a:spcPts val="0"/>
              </a:spcBef>
              <a:buClrTx/>
              <a:buSzTx/>
            </a:pPr>
            <a:r>
              <a:rPr lang="en-US" altLang="zh-CN" sz="3100" dirty="0">
                <a:sym typeface="+mn-ea"/>
              </a:rPr>
              <a:t>LLMs Augmenting Graph Algorithms -- </a:t>
            </a:r>
            <a:r>
              <a:rPr lang="en-US" altLang="zh-CN" sz="3100" dirty="0" err="1">
                <a:sym typeface="+mn-ea"/>
              </a:rPr>
              <a:t>arXiv</a:t>
            </a:r>
            <a:r>
              <a:rPr lang="en-US" altLang="zh-CN" sz="3100" dirty="0">
                <a:sym typeface="+mn-ea"/>
              </a:rPr>
              <a:t> 2023.07</a:t>
            </a:r>
            <a:r>
              <a:rPr lang="en-US" altLang="zh-CN" sz="3100" dirty="0">
                <a:solidFill>
                  <a:schemeClr val="bg1">
                    <a:lumMod val="75000"/>
                  </a:schemeClr>
                </a:solidFill>
                <a:sym typeface="+mn-ea"/>
              </a:rPr>
              <a:t>,WSDM24</a:t>
            </a:r>
          </a:p>
          <a:p>
            <a:pPr marL="457200" lvl="1" indent="457200" algn="just">
              <a:lnSpc>
                <a:spcPct val="100000"/>
              </a:lnSpc>
              <a:spcBef>
                <a:spcPts val="0"/>
              </a:spcBef>
            </a:pPr>
            <a:r>
              <a:rPr lang="en-US" altLang="zh-CN" sz="3100" dirty="0">
                <a:solidFill>
                  <a:schemeClr val="bg1">
                    <a:lumMod val="75000"/>
                  </a:schemeClr>
                </a:solidFill>
                <a:sym typeface="+mn-ea"/>
              </a:rPr>
              <a:t>LLMs Predicting Graph Tasks--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2023.09</a:t>
            </a:r>
          </a:p>
          <a:p>
            <a:pPr marL="457200" lvl="1" indent="457200" algn="just">
              <a:lnSpc>
                <a:spcPct val="100000"/>
              </a:lnSpc>
              <a:spcBef>
                <a:spcPts val="0"/>
              </a:spcBef>
              <a:buClrTx/>
              <a:buSzTx/>
            </a:pPr>
            <a:r>
              <a:rPr lang="en-US" altLang="zh-CN" sz="3100" dirty="0">
                <a:solidFill>
                  <a:schemeClr val="bg1">
                    <a:lumMod val="75000"/>
                  </a:schemeClr>
                </a:solidFill>
                <a:sym typeface="+mn-ea"/>
              </a:rPr>
              <a:t>LLMs Constructing Graphs-- SIGKDD 2023</a:t>
            </a:r>
          </a:p>
          <a:p>
            <a:pPr marL="457200" lvl="1" indent="457200" algn="just">
              <a:lnSpc>
                <a:spcPct val="100000"/>
              </a:lnSpc>
              <a:spcBef>
                <a:spcPts val="0"/>
              </a:spcBef>
              <a:buClrTx/>
              <a:buSzTx/>
            </a:pPr>
            <a:endParaRPr lang="en-US" altLang="zh-CN" sz="3100" dirty="0">
              <a:solidFill>
                <a:schemeClr val="bg1">
                  <a:lumMod val="75000"/>
                </a:schemeClr>
              </a:solidFill>
            </a:endParaRPr>
          </a:p>
          <a:p>
            <a:pPr marL="514350" lvl="0" indent="-514350" algn="just">
              <a:lnSpc>
                <a:spcPct val="100000"/>
              </a:lnSpc>
              <a:spcBef>
                <a:spcPts val="0"/>
              </a:spcBef>
              <a:buFont typeface="+mj-lt"/>
              <a:buAutoNum type="arabicPeriod"/>
            </a:pPr>
            <a:r>
              <a:rPr lang="en-US" altLang="zh-CN" sz="3100" dirty="0">
                <a:solidFill>
                  <a:schemeClr val="bg1">
                    <a:lumMod val="75000"/>
                  </a:schemeClr>
                </a:solidFill>
                <a:sym typeface="+mn-ea"/>
              </a:rPr>
              <a:t>Graphs Enhance LLM Ability</a:t>
            </a:r>
          </a:p>
          <a:p>
            <a:pPr marL="457200" lvl="1" indent="457200" algn="just">
              <a:lnSpc>
                <a:spcPct val="100000"/>
              </a:lnSpc>
              <a:spcBef>
                <a:spcPts val="0"/>
              </a:spcBef>
            </a:pPr>
            <a:r>
              <a:rPr lang="en-US" altLang="zh-CN" sz="3100" dirty="0">
                <a:solidFill>
                  <a:schemeClr val="bg1">
                    <a:lumMod val="75000"/>
                  </a:schemeClr>
                </a:solidFill>
                <a:sym typeface="+mn-ea"/>
              </a:rPr>
              <a:t>Graph of Thoughts Prompting -- </a:t>
            </a:r>
            <a:r>
              <a:rPr lang="en-US" altLang="zh-CN" sz="3100" dirty="0" err="1">
                <a:solidFill>
                  <a:schemeClr val="bg1">
                    <a:lumMod val="75000"/>
                  </a:schemeClr>
                </a:solidFill>
                <a:sym typeface="+mn-ea"/>
              </a:rPr>
              <a:t>arXiv</a:t>
            </a:r>
            <a:r>
              <a:rPr lang="en-US" altLang="zh-CN" sz="3100" dirty="0">
                <a:solidFill>
                  <a:schemeClr val="bg1">
                    <a:lumMod val="75000"/>
                  </a:schemeClr>
                </a:solidFill>
                <a:sym typeface="+mn-ea"/>
              </a:rPr>
              <a:t> 2023.08</a:t>
            </a:r>
          </a:p>
          <a:p>
            <a:pPr marL="457200" lvl="1" indent="0" algn="just">
              <a:lnSpc>
                <a:spcPct val="100000"/>
              </a:lnSpc>
              <a:spcBef>
                <a:spcPts val="0"/>
              </a:spcBef>
              <a:buNone/>
            </a:pPr>
            <a:endParaRPr lang="en-US" altLang="zh-CN" sz="3100" dirty="0">
              <a:sym typeface="+mn-ea"/>
            </a:endParaRPr>
          </a:p>
        </p:txBody>
      </p:sp>
      <p:sp>
        <p:nvSpPr>
          <p:cNvPr id="5" name="灯片编号占位符 3">
            <a:extLst>
              <a:ext uri="{FF2B5EF4-FFF2-40B4-BE49-F238E27FC236}">
                <a16:creationId xmlns:a16="http://schemas.microsoft.com/office/drawing/2014/main" id="{2712C459-8A3B-AE7F-1146-F57FC7A7194D}"/>
              </a:ext>
            </a:extLst>
          </p:cNvPr>
          <p:cNvSpPr txBox="1">
            <a:spLocks/>
          </p:cNvSpPr>
          <p:nvPr/>
        </p:nvSpPr>
        <p:spPr>
          <a:xfrm>
            <a:off x="11668297" y="6492875"/>
            <a:ext cx="523703"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491487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97F5413-9FB8-BDB4-FD7A-86D1DA6944F9}"/>
              </a:ext>
            </a:extLst>
          </p:cNvPr>
          <p:cNvPicPr>
            <a:picLocks noChangeAspect="1"/>
          </p:cNvPicPr>
          <p:nvPr/>
        </p:nvPicPr>
        <p:blipFill>
          <a:blip r:embed="rId3"/>
          <a:stretch>
            <a:fillRect/>
          </a:stretch>
        </p:blipFill>
        <p:spPr>
          <a:xfrm>
            <a:off x="2193020" y="1569205"/>
            <a:ext cx="7651371" cy="3719590"/>
          </a:xfrm>
          <a:prstGeom prst="rect">
            <a:avLst/>
          </a:prstGeom>
        </p:spPr>
      </p:pic>
      <p:pic>
        <p:nvPicPr>
          <p:cNvPr id="8" name="图片 7">
            <a:extLst>
              <a:ext uri="{FF2B5EF4-FFF2-40B4-BE49-F238E27FC236}">
                <a16:creationId xmlns:a16="http://schemas.microsoft.com/office/drawing/2014/main" id="{20DC85C3-8E71-0940-8066-64C18A3630EE}"/>
              </a:ext>
            </a:extLst>
          </p:cNvPr>
          <p:cNvPicPr>
            <a:picLocks noChangeAspect="1"/>
          </p:cNvPicPr>
          <p:nvPr/>
        </p:nvPicPr>
        <p:blipFill>
          <a:blip r:embed="rId4"/>
          <a:stretch>
            <a:fillRect/>
          </a:stretch>
        </p:blipFill>
        <p:spPr>
          <a:xfrm>
            <a:off x="8117699" y="246574"/>
            <a:ext cx="3842491" cy="1083780"/>
          </a:xfrm>
          <a:prstGeom prst="rect">
            <a:avLst/>
          </a:prstGeom>
        </p:spPr>
      </p:pic>
      <p:sp>
        <p:nvSpPr>
          <p:cNvPr id="9" name="Title 1">
            <a:extLst>
              <a:ext uri="{FF2B5EF4-FFF2-40B4-BE49-F238E27FC236}">
                <a16:creationId xmlns:a16="http://schemas.microsoft.com/office/drawing/2014/main" id="{E67B3ECC-BC28-2B62-63FD-84836ADEE6C7}"/>
              </a:ext>
            </a:extLst>
          </p:cNvPr>
          <p:cNvSpPr>
            <a:spLocks noGrp="1"/>
          </p:cNvSpPr>
          <p:nvPr>
            <p:ph type="title"/>
          </p:nvPr>
        </p:nvSpPr>
        <p:spPr>
          <a:xfrm>
            <a:off x="838200" y="365125"/>
            <a:ext cx="10515600" cy="1325563"/>
          </a:xfrm>
        </p:spPr>
        <p:txBody>
          <a:bodyPr>
            <a:normAutofit/>
          </a:bodyPr>
          <a:lstStyle/>
          <a:p>
            <a:r>
              <a:rPr lang="en-US" altLang="zh-CN" sz="3600" dirty="0">
                <a:latin typeface="Times New Roman" panose="02020603050405020304" pitchFamily="18" charset="0"/>
                <a:cs typeface="Times New Roman" panose="02020603050405020304" pitchFamily="18" charset="0"/>
                <a:sym typeface="+mn-ea"/>
              </a:rPr>
              <a:t>LLMs Augmenting Graph Algorithms</a:t>
            </a:r>
            <a:endParaRPr lang="zh-CN" altLang="en-US" sz="3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id="{32319CCF-3B84-03EA-BF5D-DAA22AA9A78A}"/>
              </a:ext>
            </a:extLst>
          </p:cNvPr>
          <p:cNvSpPr txBox="1"/>
          <p:nvPr/>
        </p:nvSpPr>
        <p:spPr>
          <a:xfrm>
            <a:off x="428406" y="5452475"/>
            <a:ext cx="11335188"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zh-CN" altLang="en-US" sz="18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rPr>
              <a:t>文本属性图在各个领域都很常见，既提供了节点属性信息，又提供了图结构信息，传统的方法通常使用非上下文化的浅层文本嵌入，这些嵌入在捕捉语义信息方面存在局限性。</a:t>
            </a:r>
            <a:endParaRPr kumimoji="0" lang="en-US" altLang="zh-CN" sz="18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000000"/>
              </a:solidFill>
              <a:effectLst/>
              <a:uLnTx/>
              <a:uFillTx/>
              <a:latin typeface="-apple-system"/>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引入了两种通过</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LLM</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增强文本属性的策略</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特征增强和文本增强。</a:t>
            </a:r>
          </a:p>
        </p:txBody>
      </p:sp>
      <p:sp>
        <p:nvSpPr>
          <p:cNvPr id="2" name="灯片编号占位符 3">
            <a:extLst>
              <a:ext uri="{FF2B5EF4-FFF2-40B4-BE49-F238E27FC236}">
                <a16:creationId xmlns:a16="http://schemas.microsoft.com/office/drawing/2014/main" id="{F3860FB0-43B3-FD85-073A-69CFE0825DDE}"/>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7628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ltLang="zh-CN" sz="3600" dirty="0">
                <a:latin typeface="Times New Roman" panose="02020603050405020304" pitchFamily="18" charset="0"/>
                <a:cs typeface="Times New Roman" panose="02020603050405020304" pitchFamily="18" charset="0"/>
                <a:sym typeface="+mn-ea"/>
              </a:rPr>
              <a:t>LLMs Augmenting Graph Algorithms</a:t>
            </a:r>
            <a:endParaRPr lang="zh-CN" altLang="en-US" sz="36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DC154522-95D4-FC46-641A-BED87EC4C3EE}"/>
              </a:ext>
            </a:extLst>
          </p:cNvPr>
          <p:cNvPicPr>
            <a:picLocks noChangeAspect="1"/>
          </p:cNvPicPr>
          <p:nvPr/>
        </p:nvPicPr>
        <p:blipFill>
          <a:blip r:embed="rId3"/>
          <a:stretch>
            <a:fillRect/>
          </a:stretch>
        </p:blipFill>
        <p:spPr>
          <a:xfrm>
            <a:off x="1051112" y="2173837"/>
            <a:ext cx="10089776" cy="3680863"/>
          </a:xfrm>
          <a:prstGeom prst="rect">
            <a:avLst/>
          </a:prstGeom>
        </p:spPr>
      </p:pic>
      <p:sp>
        <p:nvSpPr>
          <p:cNvPr id="7" name="矩形 6">
            <a:extLst>
              <a:ext uri="{FF2B5EF4-FFF2-40B4-BE49-F238E27FC236}">
                <a16:creationId xmlns:a16="http://schemas.microsoft.com/office/drawing/2014/main" id="{77B977C4-306A-D3AB-4DF2-4D69BFB323DB}"/>
              </a:ext>
            </a:extLst>
          </p:cNvPr>
          <p:cNvSpPr/>
          <p:nvPr/>
        </p:nvSpPr>
        <p:spPr>
          <a:xfrm>
            <a:off x="1549400" y="5854700"/>
            <a:ext cx="2197100" cy="3672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级联结构</a:t>
            </a:r>
          </a:p>
        </p:txBody>
      </p:sp>
      <p:sp>
        <p:nvSpPr>
          <p:cNvPr id="8" name="矩形 7">
            <a:extLst>
              <a:ext uri="{FF2B5EF4-FFF2-40B4-BE49-F238E27FC236}">
                <a16:creationId xmlns:a16="http://schemas.microsoft.com/office/drawing/2014/main" id="{5A8FC199-ABBF-7FAE-3C4B-9C1EE18384B1}"/>
              </a:ext>
            </a:extLst>
          </p:cNvPr>
          <p:cNvSpPr/>
          <p:nvPr/>
        </p:nvSpPr>
        <p:spPr>
          <a:xfrm>
            <a:off x="4914900" y="5861050"/>
            <a:ext cx="2197100" cy="3672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迭代结构</a:t>
            </a:r>
          </a:p>
        </p:txBody>
      </p:sp>
      <p:sp>
        <p:nvSpPr>
          <p:cNvPr id="10" name="矩形 9">
            <a:extLst>
              <a:ext uri="{FF2B5EF4-FFF2-40B4-BE49-F238E27FC236}">
                <a16:creationId xmlns:a16="http://schemas.microsoft.com/office/drawing/2014/main" id="{9E1C51DC-CF07-7942-9BEC-E9D155D24964}"/>
              </a:ext>
            </a:extLst>
          </p:cNvPr>
          <p:cNvSpPr/>
          <p:nvPr/>
        </p:nvSpPr>
        <p:spPr>
          <a:xfrm>
            <a:off x="1549400" y="6356350"/>
            <a:ext cx="5562600" cy="3672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特征级增强</a:t>
            </a:r>
          </a:p>
        </p:txBody>
      </p:sp>
      <p:sp>
        <p:nvSpPr>
          <p:cNvPr id="11" name="矩形 10">
            <a:extLst>
              <a:ext uri="{FF2B5EF4-FFF2-40B4-BE49-F238E27FC236}">
                <a16:creationId xmlns:a16="http://schemas.microsoft.com/office/drawing/2014/main" id="{E1EA397E-A87B-710C-9082-1AF604756960}"/>
              </a:ext>
            </a:extLst>
          </p:cNvPr>
          <p:cNvSpPr/>
          <p:nvPr/>
        </p:nvSpPr>
        <p:spPr>
          <a:xfrm>
            <a:off x="8521700" y="5861050"/>
            <a:ext cx="1981200" cy="8625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文本级增强</a:t>
            </a:r>
          </a:p>
        </p:txBody>
      </p:sp>
      <p:sp>
        <p:nvSpPr>
          <p:cNvPr id="3" name="矩形 2">
            <a:extLst>
              <a:ext uri="{FF2B5EF4-FFF2-40B4-BE49-F238E27FC236}">
                <a16:creationId xmlns:a16="http://schemas.microsoft.com/office/drawing/2014/main" id="{46ED66BA-2C39-6371-D1D1-60CCF25BD880}"/>
              </a:ext>
            </a:extLst>
          </p:cNvPr>
          <p:cNvSpPr/>
          <p:nvPr/>
        </p:nvSpPr>
        <p:spPr>
          <a:xfrm>
            <a:off x="838200" y="1784684"/>
            <a:ext cx="1981200" cy="46885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增强方法</a:t>
            </a:r>
          </a:p>
        </p:txBody>
      </p:sp>
      <p:sp>
        <p:nvSpPr>
          <p:cNvPr id="5" name="灯片编号占位符 3">
            <a:extLst>
              <a:ext uri="{FF2B5EF4-FFF2-40B4-BE49-F238E27FC236}">
                <a16:creationId xmlns:a16="http://schemas.microsoft.com/office/drawing/2014/main" id="{C227D9A5-BA19-3F9C-5964-BB60F0E20DA8}"/>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49116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449BB4C-F200-8CA3-3EBB-0E12D07B10E2}"/>
              </a:ext>
            </a:extLst>
          </p:cNvPr>
          <p:cNvPicPr>
            <a:picLocks noChangeAspect="1"/>
          </p:cNvPicPr>
          <p:nvPr/>
        </p:nvPicPr>
        <p:blipFill rotWithShape="1">
          <a:blip r:embed="rId3"/>
          <a:srcRect t="1841" b="-1"/>
          <a:stretch/>
        </p:blipFill>
        <p:spPr>
          <a:xfrm>
            <a:off x="4232527" y="2525404"/>
            <a:ext cx="7787275" cy="3618527"/>
          </a:xfrm>
          <a:prstGeom prst="rect">
            <a:avLst/>
          </a:prstGeom>
        </p:spPr>
      </p:pic>
      <p:sp>
        <p:nvSpPr>
          <p:cNvPr id="7" name="Title 1">
            <a:extLst>
              <a:ext uri="{FF2B5EF4-FFF2-40B4-BE49-F238E27FC236}">
                <a16:creationId xmlns:a16="http://schemas.microsoft.com/office/drawing/2014/main" id="{2A3AEB21-E6C2-CF22-D127-4750FC528E62}"/>
              </a:ext>
            </a:extLst>
          </p:cNvPr>
          <p:cNvSpPr>
            <a:spLocks noGrp="1"/>
          </p:cNvSpPr>
          <p:nvPr>
            <p:ph type="title"/>
          </p:nvPr>
        </p:nvSpPr>
        <p:spPr>
          <a:xfrm>
            <a:off x="838200" y="365125"/>
            <a:ext cx="10515600" cy="1325563"/>
          </a:xfrm>
        </p:spPr>
        <p:txBody>
          <a:bodyPr>
            <a:normAutofit/>
          </a:bodyPr>
          <a:lstStyle/>
          <a:p>
            <a:r>
              <a:rPr lang="en-US" altLang="zh-CN" sz="3600" dirty="0">
                <a:latin typeface="Times New Roman" panose="02020603050405020304" pitchFamily="18" charset="0"/>
                <a:cs typeface="Times New Roman" panose="02020603050405020304" pitchFamily="18" charset="0"/>
                <a:sym typeface="+mn-ea"/>
              </a:rPr>
              <a:t>LLMs Augmenting Graph Algorithms</a:t>
            </a:r>
            <a:endParaRPr lang="zh-CN" altLang="en-US" sz="36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a:extLst>
              <a:ext uri="{FF2B5EF4-FFF2-40B4-BE49-F238E27FC236}">
                <a16:creationId xmlns:a16="http://schemas.microsoft.com/office/drawing/2014/main" id="{D4A41B78-F5DE-72A7-2666-8BAAA2F3829F}"/>
              </a:ext>
            </a:extLst>
          </p:cNvPr>
          <p:cNvPicPr>
            <a:picLocks noChangeAspect="1"/>
          </p:cNvPicPr>
          <p:nvPr/>
        </p:nvPicPr>
        <p:blipFill rotWithShape="1">
          <a:blip r:embed="rId4"/>
          <a:srcRect l="4257"/>
          <a:stretch/>
        </p:blipFill>
        <p:spPr>
          <a:xfrm>
            <a:off x="266700" y="2312988"/>
            <a:ext cx="3965827" cy="4043361"/>
          </a:xfrm>
          <a:prstGeom prst="rect">
            <a:avLst/>
          </a:prstGeom>
        </p:spPr>
      </p:pic>
      <p:sp>
        <p:nvSpPr>
          <p:cNvPr id="2" name="矩形 1">
            <a:extLst>
              <a:ext uri="{FF2B5EF4-FFF2-40B4-BE49-F238E27FC236}">
                <a16:creationId xmlns:a16="http://schemas.microsoft.com/office/drawing/2014/main" id="{7092F415-01B5-C554-3102-AF3DCEC8C740}"/>
              </a:ext>
            </a:extLst>
          </p:cNvPr>
          <p:cNvSpPr/>
          <p:nvPr/>
        </p:nvSpPr>
        <p:spPr>
          <a:xfrm>
            <a:off x="838200" y="1767412"/>
            <a:ext cx="1981200" cy="46885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文本级增强</a:t>
            </a:r>
          </a:p>
        </p:txBody>
      </p:sp>
      <p:sp>
        <p:nvSpPr>
          <p:cNvPr id="3" name="灯片编号占位符 3">
            <a:extLst>
              <a:ext uri="{FF2B5EF4-FFF2-40B4-BE49-F238E27FC236}">
                <a16:creationId xmlns:a16="http://schemas.microsoft.com/office/drawing/2014/main" id="{98CDCF5B-B8AD-F9EF-F35E-3B59B266B725}"/>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43011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D749E2B-3562-B3EB-CF15-D606386E37D4}"/>
              </a:ext>
            </a:extLst>
          </p:cNvPr>
          <p:cNvPicPr>
            <a:picLocks noChangeAspect="1"/>
          </p:cNvPicPr>
          <p:nvPr/>
        </p:nvPicPr>
        <p:blipFill>
          <a:blip r:embed="rId3"/>
          <a:stretch>
            <a:fillRect/>
          </a:stretch>
        </p:blipFill>
        <p:spPr>
          <a:xfrm>
            <a:off x="0" y="2052642"/>
            <a:ext cx="6008457" cy="2438764"/>
          </a:xfrm>
          <a:prstGeom prst="rect">
            <a:avLst/>
          </a:prstGeom>
        </p:spPr>
      </p:pic>
      <p:pic>
        <p:nvPicPr>
          <p:cNvPr id="8" name="图片 7">
            <a:extLst>
              <a:ext uri="{FF2B5EF4-FFF2-40B4-BE49-F238E27FC236}">
                <a16:creationId xmlns:a16="http://schemas.microsoft.com/office/drawing/2014/main" id="{CCF24969-3220-B442-6469-6F9A8CC5D736}"/>
              </a:ext>
            </a:extLst>
          </p:cNvPr>
          <p:cNvPicPr>
            <a:picLocks noChangeAspect="1"/>
          </p:cNvPicPr>
          <p:nvPr/>
        </p:nvPicPr>
        <p:blipFill>
          <a:blip r:embed="rId4"/>
          <a:stretch>
            <a:fillRect/>
          </a:stretch>
        </p:blipFill>
        <p:spPr>
          <a:xfrm>
            <a:off x="6096000" y="2033154"/>
            <a:ext cx="6052220" cy="2438764"/>
          </a:xfrm>
          <a:prstGeom prst="rect">
            <a:avLst/>
          </a:prstGeom>
        </p:spPr>
      </p:pic>
      <p:pic>
        <p:nvPicPr>
          <p:cNvPr id="10" name="图片 9">
            <a:extLst>
              <a:ext uri="{FF2B5EF4-FFF2-40B4-BE49-F238E27FC236}">
                <a16:creationId xmlns:a16="http://schemas.microsoft.com/office/drawing/2014/main" id="{3BEDAA6E-15EB-FC41-FD59-95461765D9DA}"/>
              </a:ext>
            </a:extLst>
          </p:cNvPr>
          <p:cNvPicPr>
            <a:picLocks noChangeAspect="1"/>
          </p:cNvPicPr>
          <p:nvPr/>
        </p:nvPicPr>
        <p:blipFill>
          <a:blip r:embed="rId5"/>
          <a:stretch>
            <a:fillRect/>
          </a:stretch>
        </p:blipFill>
        <p:spPr>
          <a:xfrm>
            <a:off x="2257889" y="4559742"/>
            <a:ext cx="7114712" cy="1979170"/>
          </a:xfrm>
          <a:prstGeom prst="rect">
            <a:avLst/>
          </a:prstGeom>
        </p:spPr>
      </p:pic>
      <p:sp>
        <p:nvSpPr>
          <p:cNvPr id="14" name="Title 1">
            <a:extLst>
              <a:ext uri="{FF2B5EF4-FFF2-40B4-BE49-F238E27FC236}">
                <a16:creationId xmlns:a16="http://schemas.microsoft.com/office/drawing/2014/main" id="{C30259DB-35A5-B712-C98E-8FA0E0F88D8E}"/>
              </a:ext>
            </a:extLst>
          </p:cNvPr>
          <p:cNvSpPr>
            <a:spLocks noGrp="1"/>
          </p:cNvSpPr>
          <p:nvPr>
            <p:ph type="title"/>
          </p:nvPr>
        </p:nvSpPr>
        <p:spPr>
          <a:xfrm>
            <a:off x="838200" y="365125"/>
            <a:ext cx="10515600" cy="1325563"/>
          </a:xfrm>
        </p:spPr>
        <p:txBody>
          <a:bodyPr>
            <a:normAutofit/>
          </a:bodyPr>
          <a:lstStyle/>
          <a:p>
            <a:r>
              <a:rPr lang="en-US" altLang="zh-CN" sz="3600" dirty="0">
                <a:latin typeface="Times New Roman" panose="02020603050405020304" pitchFamily="18" charset="0"/>
                <a:cs typeface="Times New Roman" panose="02020603050405020304" pitchFamily="18" charset="0"/>
                <a:sym typeface="+mn-ea"/>
              </a:rPr>
              <a:t>LLMs Augmenting Graph Algorithms</a:t>
            </a:r>
            <a:endParaRPr lang="zh-CN" altLang="en-US" sz="3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a16="http://schemas.microsoft.com/office/drawing/2014/main" id="{A3C7DD02-9012-D50E-47D2-E51357728ACB}"/>
              </a:ext>
            </a:extLst>
          </p:cNvPr>
          <p:cNvSpPr/>
          <p:nvPr/>
        </p:nvSpPr>
        <p:spPr>
          <a:xfrm>
            <a:off x="458821" y="1583790"/>
            <a:ext cx="1981200" cy="46885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实验结果</a:t>
            </a:r>
          </a:p>
        </p:txBody>
      </p:sp>
      <p:sp>
        <p:nvSpPr>
          <p:cNvPr id="3" name="灯片编号占位符 3">
            <a:extLst>
              <a:ext uri="{FF2B5EF4-FFF2-40B4-BE49-F238E27FC236}">
                <a16:creationId xmlns:a16="http://schemas.microsoft.com/office/drawing/2014/main" id="{3413EDD5-DD61-3EDD-A7C3-4AC7B675920D}"/>
              </a:ext>
            </a:extLst>
          </p:cNvPr>
          <p:cNvSpPr>
            <a:spLocks noGrp="1"/>
          </p:cNvSpPr>
          <p:nvPr>
            <p:ph type="sldNum" sz="quarter" idx="12"/>
          </p:nvPr>
        </p:nvSpPr>
        <p:spPr>
          <a:xfrm>
            <a:off x="11668297" y="6492875"/>
            <a:ext cx="5237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2540A-1D90-FC48-AE8E-2244CCA8C7A4}" type="slidenum">
              <a:rPr kumimoji="0" lang="en-US" sz="1200" b="0" i="0" u="none" strike="noStrike" kern="1200" cap="none" spc="0" normalizeH="0" baseline="0" noProof="0" smtClean="0">
                <a:ln>
                  <a:noFill/>
                </a:ln>
                <a:solidFill>
                  <a:prstClr val="black">
                    <a:tint val="75000"/>
                  </a:prstClr>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246962219"/>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Times New Roman"/>
        <a:ea typeface="宋体"/>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Times New Roman"/>
        <a:ea typeface="宋体"/>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1565</Words>
  <Application>Microsoft Office PowerPoint</Application>
  <PresentationFormat>宽屏</PresentationFormat>
  <Paragraphs>308</Paragraphs>
  <Slides>39</Slides>
  <Notes>37</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39</vt:i4>
      </vt:variant>
    </vt:vector>
  </HeadingPairs>
  <TitlesOfParts>
    <vt:vector size="56" baseType="lpstr">
      <vt:lpstr>-apple-system</vt:lpstr>
      <vt:lpstr>Helvetica Neue</vt:lpstr>
      <vt:lpstr>Söhne</vt:lpstr>
      <vt:lpstr>等线</vt:lpstr>
      <vt:lpstr>等线 Light</vt:lpstr>
      <vt:lpstr>宋体</vt:lpstr>
      <vt:lpstr>微软雅黑</vt:lpstr>
      <vt:lpstr>Arial</vt:lpstr>
      <vt:lpstr>Calibri</vt:lpstr>
      <vt:lpstr>Cambria Math</vt:lpstr>
      <vt:lpstr>Helvetica</vt:lpstr>
      <vt:lpstr>Times New Roman</vt:lpstr>
      <vt:lpstr>Wingdings</vt:lpstr>
      <vt:lpstr>1_Office 主题​​</vt:lpstr>
      <vt:lpstr>1_Office Theme</vt:lpstr>
      <vt:lpstr>Office 主题​​</vt:lpstr>
      <vt:lpstr>Office Theme</vt:lpstr>
      <vt:lpstr>Integrating Graphs with Large Language Models</vt:lpstr>
      <vt:lpstr>目录</vt:lpstr>
      <vt:lpstr>目录</vt:lpstr>
      <vt:lpstr>概述</vt:lpstr>
      <vt:lpstr>目录</vt:lpstr>
      <vt:lpstr>LLMs Augmenting Graph Algorithms</vt:lpstr>
      <vt:lpstr>LLMs Augmenting Graph Algorithms</vt:lpstr>
      <vt:lpstr>LLMs Augmenting Graph Algorithms</vt:lpstr>
      <vt:lpstr>LLMs Augmenting Graph Algorithms</vt:lpstr>
      <vt:lpstr>目录</vt:lpstr>
      <vt:lpstr>LLMs Augmenting Graph Algorithms</vt:lpstr>
      <vt:lpstr>LLMs Augmenting Graph Algorithms</vt:lpstr>
      <vt:lpstr>LLMs Augmenting Graph Algorithms</vt:lpstr>
      <vt:lpstr>目录</vt:lpstr>
      <vt:lpstr>LLMs Predicting Graph Tasks</vt:lpstr>
      <vt:lpstr>LLMs Predicting Graph Tasks</vt:lpstr>
      <vt:lpstr>LLMs Predicting Graph Tasks</vt:lpstr>
      <vt:lpstr>LLMs Predicting Graph Tasks</vt:lpstr>
      <vt:lpstr>LLMs Predicting Graph Tasks</vt:lpstr>
      <vt:lpstr>LLMs Predicting Graph Tasks</vt:lpstr>
      <vt:lpstr>LLMs Predicting Graph Tasks</vt:lpstr>
      <vt:lpstr>LLMs Predicting Graph Tasks</vt:lpstr>
      <vt:lpstr>LLMs Predicting Graph Tasks</vt:lpstr>
      <vt:lpstr>LLMs Predicting Graph Tasks</vt:lpstr>
      <vt:lpstr>目录</vt:lpstr>
      <vt:lpstr>LLMs Constructing Graphs</vt:lpstr>
      <vt:lpstr>LLMs Constructing Graphs</vt:lpstr>
      <vt:lpstr>LLMs Constructing Graphs</vt:lpstr>
      <vt:lpstr>LLMs Constructing Graphs</vt:lpstr>
      <vt:lpstr>LLMs Constructing Graphs</vt:lpstr>
      <vt:lpstr>目录</vt:lpstr>
      <vt:lpstr>Graph of Thoughts Prompting</vt:lpstr>
      <vt:lpstr>Graph of Thoughts Prompting</vt:lpstr>
      <vt:lpstr>Graph of Thoughts Prompting</vt:lpstr>
      <vt:lpstr>PowerPoint 演示文稿</vt:lpstr>
      <vt:lpstr>PowerPoint 演示文稿</vt:lpstr>
      <vt:lpstr>PowerPoint 演示文稿</vt:lpstr>
      <vt:lpstr>Graph of Thoughts Prompting</vt:lpstr>
      <vt:lpstr>论文列表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Graphs with Large Language Models</dc:title>
  <dc:creator>咏萱 吴</dc:creator>
  <cp:lastModifiedBy>咏萱 吴</cp:lastModifiedBy>
  <cp:revision>3</cp:revision>
  <dcterms:created xsi:type="dcterms:W3CDTF">2023-11-17T05:44:43Z</dcterms:created>
  <dcterms:modified xsi:type="dcterms:W3CDTF">2023-11-17T06:46:54Z</dcterms:modified>
</cp:coreProperties>
</file>